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41"/>
  </p:notesMasterIdLst>
  <p:sldIdLst>
    <p:sldId id="256" r:id="rId2"/>
    <p:sldId id="257" r:id="rId3"/>
    <p:sldId id="259" r:id="rId4"/>
    <p:sldId id="316" r:id="rId5"/>
    <p:sldId id="315" r:id="rId6"/>
    <p:sldId id="320" r:id="rId7"/>
    <p:sldId id="276" r:id="rId8"/>
    <p:sldId id="261" r:id="rId9"/>
    <p:sldId id="262" r:id="rId10"/>
    <p:sldId id="321" r:id="rId11"/>
    <p:sldId id="272" r:id="rId12"/>
    <p:sldId id="314" r:id="rId13"/>
    <p:sldId id="273" r:id="rId14"/>
    <p:sldId id="274" r:id="rId15"/>
    <p:sldId id="319" r:id="rId16"/>
    <p:sldId id="277" r:id="rId17"/>
    <p:sldId id="318" r:id="rId18"/>
    <p:sldId id="281" r:id="rId19"/>
    <p:sldId id="278" r:id="rId20"/>
    <p:sldId id="279" r:id="rId21"/>
    <p:sldId id="282" r:id="rId22"/>
    <p:sldId id="280" r:id="rId23"/>
    <p:sldId id="323" r:id="rId24"/>
    <p:sldId id="283" r:id="rId25"/>
    <p:sldId id="285" r:id="rId26"/>
    <p:sldId id="286" r:id="rId27"/>
    <p:sldId id="287" r:id="rId28"/>
    <p:sldId id="288" r:id="rId29"/>
    <p:sldId id="290" r:id="rId30"/>
    <p:sldId id="322" r:id="rId31"/>
    <p:sldId id="293" r:id="rId32"/>
    <p:sldId id="295" r:id="rId33"/>
    <p:sldId id="306" r:id="rId34"/>
    <p:sldId id="299" r:id="rId35"/>
    <p:sldId id="307" r:id="rId36"/>
    <p:sldId id="317" r:id="rId37"/>
    <p:sldId id="311" r:id="rId38"/>
    <p:sldId id="312" r:id="rId39"/>
    <p:sldId id="313" r:id="rId40"/>
  </p:sldIdLst>
  <p:sldSz cx="9144000" cy="5143500" type="screen16x9"/>
  <p:notesSz cx="6858000" cy="9144000"/>
  <p:embeddedFontLst>
    <p:embeddedFont>
      <p:font typeface="Abadi" panose="020B0604020104020204" pitchFamily="34" charset="0"/>
      <p:regular r:id="rId42"/>
    </p:embeddedFont>
    <p:embeddedFont>
      <p:font typeface="Calibri" panose="020F0502020204030204" pitchFamily="34" charset="0"/>
      <p:regular r:id="rId43"/>
      <p:bold r:id="rId44"/>
      <p:italic r:id="rId45"/>
      <p:boldItalic r:id="rId46"/>
    </p:embeddedFont>
    <p:embeddedFont>
      <p:font typeface="Gill Sans MT" panose="020B0502020104020203" pitchFamily="34" charset="0"/>
      <p:regular r:id="rId47"/>
      <p:bold r:id="rId48"/>
      <p:italic r:id="rId49"/>
      <p:boldItalic r:id="rId50"/>
    </p:embeddedFont>
    <p:embeddedFont>
      <p:font typeface="Impact" panose="020B0806030902050204" pitchFamily="34" charset="0"/>
      <p:regular r:id="rId51"/>
    </p:embeddedFont>
    <p:embeddedFont>
      <p:font typeface="Roboto" panose="02000000000000000000" pitchFamily="2" charset="0"/>
      <p:regular r:id="rId52"/>
      <p:bold r:id="rId53"/>
      <p:italic r:id="rId54"/>
      <p:bold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80027" autoAdjust="0"/>
  </p:normalViewPr>
  <p:slideViewPr>
    <p:cSldViewPr snapToGrid="0">
      <p:cViewPr varScale="1">
        <p:scale>
          <a:sx n="71" d="100"/>
          <a:sy n="71" d="100"/>
        </p:scale>
        <p:origin x="1072" y="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Introduce yourself:</a:t>
            </a:r>
          </a:p>
          <a:p>
            <a:pPr marL="0" lvl="0" indent="0" algn="l" rtl="0">
              <a:spcBef>
                <a:spcPts val="0"/>
              </a:spcBef>
              <a:spcAft>
                <a:spcPts val="0"/>
              </a:spcAft>
              <a:buNone/>
            </a:pPr>
            <a:r>
              <a:rPr lang="en-US" sz="1100" dirty="0"/>
              <a:t> - EEE/4</a:t>
            </a:r>
          </a:p>
          <a:p>
            <a:pPr marL="0" lvl="0" indent="0" algn="l" rtl="0">
              <a:spcBef>
                <a:spcPts val="0"/>
              </a:spcBef>
              <a:spcAft>
                <a:spcPts val="0"/>
              </a:spcAft>
              <a:buNone/>
            </a:pPr>
            <a:r>
              <a:rPr lang="en-US" sz="1100" dirty="0"/>
              <a:t> - MLDA </a:t>
            </a:r>
            <a:r>
              <a:rPr lang="en-US" sz="1100" dirty="0" err="1"/>
              <a:t>acads</a:t>
            </a:r>
            <a:endParaRPr lang="en-US" sz="1100" dirty="0"/>
          </a:p>
          <a:p>
            <a:pPr marL="0" lvl="0" indent="0" algn="l" rtl="0">
              <a:spcBef>
                <a:spcPts val="0"/>
              </a:spcBef>
              <a:spcAft>
                <a:spcPts val="0"/>
              </a:spcAft>
              <a:buNone/>
            </a:pPr>
            <a:r>
              <a:rPr lang="en-US" sz="1100" dirty="0"/>
              <a:t> - MLDA robotics</a:t>
            </a:r>
            <a:endParaRPr sz="11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53ec1289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53ec1289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As long as you know how to write/program the individual “components” of the robot, you can integrate theoretically anything with ROS!</a:t>
            </a:r>
          </a:p>
          <a:p>
            <a:pPr marL="171450" lvl="0" indent="-171450" algn="l" rtl="0">
              <a:spcBef>
                <a:spcPts val="0"/>
              </a:spcBef>
              <a:spcAft>
                <a:spcPts val="0"/>
              </a:spcAft>
              <a:buFontTx/>
              <a:buChar char="-"/>
            </a:pPr>
            <a:r>
              <a:rPr lang="en-US" dirty="0"/>
              <a:t>You can integrate all sorts of hardware with ROS (including e.g. Arduino)</a:t>
            </a:r>
          </a:p>
          <a:p>
            <a:pPr marL="171450" lvl="0" indent="-171450" algn="l" rtl="0">
              <a:spcBef>
                <a:spcPts val="0"/>
              </a:spcBef>
              <a:spcAft>
                <a:spcPts val="0"/>
              </a:spcAft>
              <a:buFontTx/>
              <a:buChar char="-"/>
            </a:pPr>
            <a:r>
              <a:rPr lang="en-US" dirty="0"/>
              <a:t>…or even software stuff such as deep learning</a:t>
            </a:r>
          </a:p>
        </p:txBody>
      </p:sp>
    </p:spTree>
    <p:extLst>
      <p:ext uri="{BB962C8B-B14F-4D97-AF65-F5344CB8AC3E}">
        <p14:creationId xmlns:p14="http://schemas.microsoft.com/office/powerpoint/2010/main" val="3485091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91b9b7125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91b9b712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56106f0f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56106f0f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Being modular and popular, you can often find the code for “components” of your robot already written by someone</a:t>
            </a:r>
            <a:endParaRPr dirty="0"/>
          </a:p>
        </p:txBody>
      </p:sp>
    </p:spTree>
    <p:extLst>
      <p:ext uri="{BB962C8B-B14F-4D97-AF65-F5344CB8AC3E}">
        <p14:creationId xmlns:p14="http://schemas.microsoft.com/office/powerpoint/2010/main" val="160360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985ac91d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985ac91d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Autonomous cars</a:t>
            </a:r>
          </a:p>
          <a:p>
            <a:pPr marL="171450" lvl="0" indent="-171450" algn="l" rtl="0">
              <a:spcBef>
                <a:spcPts val="0"/>
              </a:spcBef>
              <a:spcAft>
                <a:spcPts val="0"/>
              </a:spcAft>
              <a:buFontTx/>
              <a:buChar char="-"/>
            </a:pPr>
            <a:r>
              <a:rPr lang="en-US" dirty="0"/>
              <a:t>Industrial robotics, </a:t>
            </a:r>
            <a:r>
              <a:rPr lang="en-US" dirty="0" err="1"/>
              <a:t>etc</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91b9b712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91b9b712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Being open-source and widespread, you can often find packages performing certain types of work</a:t>
            </a:r>
          </a:p>
          <a:p>
            <a:pPr marL="171450" lvl="0" indent="-171450" algn="l" rtl="0">
              <a:spcBef>
                <a:spcPts val="0"/>
              </a:spcBef>
              <a:spcAft>
                <a:spcPts val="0"/>
              </a:spcAft>
              <a:buFontTx/>
              <a:buChar char="-"/>
            </a:pPr>
            <a:r>
              <a:rPr lang="en-US" dirty="0"/>
              <a:t>These packages can be challenging to write on your own</a:t>
            </a:r>
          </a:p>
          <a:p>
            <a:pPr marL="171450" lvl="0" indent="-171450" algn="l" rtl="0">
              <a:spcBef>
                <a:spcPts val="0"/>
              </a:spcBef>
              <a:spcAft>
                <a:spcPts val="0"/>
              </a:spcAft>
              <a:buFontTx/>
              <a:buChar char="-"/>
            </a:pPr>
            <a:r>
              <a:rPr lang="en-US" dirty="0"/>
              <a:t>This example: SLAM; you can integrate SLAM into your robot with ROS without much difficulty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91b9b712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91b9b712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Another example: vision marker detection for drone localization</a:t>
            </a:r>
          </a:p>
        </p:txBody>
      </p:sp>
    </p:spTree>
    <p:extLst>
      <p:ext uri="{BB962C8B-B14F-4D97-AF65-F5344CB8AC3E}">
        <p14:creationId xmlns:p14="http://schemas.microsoft.com/office/powerpoint/2010/main" val="3384995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53ec1289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53ec1289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ROS has actually come a long way and v2 has been out for a while now, but we’ll focus on v1</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53ec12890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53ec1289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Fundamental ROS concept: nodes, topics, messages</a:t>
            </a:r>
            <a:endParaRPr dirty="0"/>
          </a:p>
        </p:txBody>
      </p:sp>
    </p:spTree>
    <p:extLst>
      <p:ext uri="{BB962C8B-B14F-4D97-AF65-F5344CB8AC3E}">
        <p14:creationId xmlns:p14="http://schemas.microsoft.com/office/powerpoint/2010/main" val="61331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53ec1289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53ec1289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dirty="0"/>
              <a:t>Remember how in ROS you can split the robot’s components into their own code/script</a:t>
            </a:r>
          </a:p>
          <a:p>
            <a:pPr marL="171450" lvl="0" indent="-171450" algn="l" rtl="0">
              <a:spcBef>
                <a:spcPts val="0"/>
              </a:spcBef>
              <a:spcAft>
                <a:spcPts val="0"/>
              </a:spcAft>
              <a:buFontTx/>
              <a:buChar char="-"/>
            </a:pPr>
            <a:r>
              <a:rPr lang="en-GB" dirty="0"/>
              <a:t>These individual code/component is a ROS node</a:t>
            </a:r>
          </a:p>
          <a:p>
            <a:pPr marL="171450" lvl="0" indent="-171450" algn="l" rtl="0">
              <a:spcBef>
                <a:spcPts val="0"/>
              </a:spcBef>
              <a:spcAft>
                <a:spcPts val="0"/>
              </a:spcAft>
              <a:buFontTx/>
              <a:buChar char="-"/>
            </a:pPr>
            <a:r>
              <a:rPr lang="en-GB" dirty="0"/>
              <a:t>It can do very specific task like controlling the robot wheels, or be a GUI, or do complicated tasks such as calculating and plotting a path from a map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53ec12890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53ec12890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dirty="0"/>
              <a:t>Now how do the nodes communicate with each other?</a:t>
            </a:r>
          </a:p>
          <a:p>
            <a:pPr marL="171450" lvl="0" indent="-171450" algn="l" rtl="0">
              <a:spcBef>
                <a:spcPts val="0"/>
              </a:spcBef>
              <a:spcAft>
                <a:spcPts val="0"/>
              </a:spcAft>
              <a:buFontTx/>
              <a:buChar char="-"/>
            </a:pPr>
            <a:r>
              <a:rPr lang="en-GB" dirty="0"/>
              <a:t>The nodes communicate with each other via topics</a:t>
            </a:r>
          </a:p>
          <a:p>
            <a:pPr marL="171450" lvl="0" indent="-171450" algn="l" rtl="0">
              <a:spcBef>
                <a:spcPts val="0"/>
              </a:spcBef>
              <a:spcAft>
                <a:spcPts val="0"/>
              </a:spcAft>
              <a:buFontTx/>
              <a:buChar char="-"/>
            </a:pPr>
            <a:r>
              <a:rPr lang="en-GB" dirty="0"/>
              <a:t>You can think of topics as “channels”. Each topic (channel) can connect different nodes together and carry specific type of data</a:t>
            </a:r>
          </a:p>
          <a:p>
            <a:pPr marL="171450" lvl="0" indent="-171450" algn="l" rtl="0">
              <a:spcBef>
                <a:spcPts val="0"/>
              </a:spcBef>
              <a:spcAft>
                <a:spcPts val="0"/>
              </a:spcAft>
              <a:buFontTx/>
              <a:buChar char="-"/>
            </a:pPr>
            <a:r>
              <a:rPr lang="en-GB" dirty="0"/>
              <a:t>This data that are inside the topic are called “messages” in ROS.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79a961c5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79a961c5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1B212C"/>
              </a:buClr>
              <a:buSzPts val="1100"/>
              <a:buFontTx/>
              <a:buChar char="-"/>
            </a:pPr>
            <a:r>
              <a:rPr lang="en-GB" sz="1300" dirty="0">
                <a:solidFill>
                  <a:srgbClr val="1B212C"/>
                </a:solidFill>
              </a:rPr>
              <a:t>MLDA@EEE is a student centric lab (run mainly by students, for students)</a:t>
            </a:r>
          </a:p>
          <a:p>
            <a:pPr marL="285750" lvl="0" indent="-285750" algn="l" rtl="0">
              <a:spcBef>
                <a:spcPts val="0"/>
              </a:spcBef>
              <a:spcAft>
                <a:spcPts val="0"/>
              </a:spcAft>
              <a:buClr>
                <a:srgbClr val="1B212C"/>
              </a:buClr>
              <a:buSzPts val="1100"/>
              <a:buFontTx/>
              <a:buChar char="-"/>
            </a:pPr>
            <a:r>
              <a:rPr lang="en-GB" sz="1300" dirty="0">
                <a:solidFill>
                  <a:srgbClr val="1B212C"/>
                </a:solidFill>
              </a:rPr>
              <a:t>We aim to provide a platform to empower our EEE/IEM students in learning and deploying ML and data analytics skills in both academia and industry (so to facilitate *you* in learning ML and data analytics)</a:t>
            </a:r>
          </a:p>
          <a:p>
            <a:pPr marL="285750" lvl="0" indent="-285750" algn="l" rtl="0">
              <a:spcBef>
                <a:spcPts val="0"/>
              </a:spcBef>
              <a:spcAft>
                <a:spcPts val="0"/>
              </a:spcAft>
              <a:buClr>
                <a:srgbClr val="1B212C"/>
              </a:buClr>
              <a:buSzPts val="1100"/>
              <a:buFontTx/>
              <a:buChar char="-"/>
            </a:pPr>
            <a:r>
              <a:rPr lang="en-GB" sz="1300" dirty="0">
                <a:solidFill>
                  <a:srgbClr val="1B212C"/>
                </a:solidFill>
              </a:rPr>
              <a:t>However we do not just reserve ourselves to EEE/IEM students, others are welcome too</a:t>
            </a:r>
          </a:p>
          <a:p>
            <a:pPr marL="285750" lvl="0" indent="-285750" algn="l" rtl="0">
              <a:spcBef>
                <a:spcPts val="0"/>
              </a:spcBef>
              <a:spcAft>
                <a:spcPts val="0"/>
              </a:spcAft>
              <a:buClr>
                <a:srgbClr val="1B212C"/>
              </a:buClr>
              <a:buSzPts val="1100"/>
              <a:buFontTx/>
              <a:buChar char="-"/>
            </a:pPr>
            <a:r>
              <a:rPr lang="en-GB" sz="1300" dirty="0">
                <a:solidFill>
                  <a:srgbClr val="1B212C"/>
                </a:solidFill>
              </a:rPr>
              <a:t>If you </a:t>
            </a:r>
            <a:r>
              <a:rPr lang="en-GB" sz="1300" dirty="0" err="1">
                <a:solidFill>
                  <a:srgbClr val="1B212C"/>
                </a:solidFill>
              </a:rPr>
              <a:t>wanna</a:t>
            </a:r>
            <a:r>
              <a:rPr lang="en-GB" sz="1300" dirty="0">
                <a:solidFill>
                  <a:srgbClr val="1B212C"/>
                </a:solidFill>
              </a:rPr>
              <a:t> learn more about MLDA please visit our social media at LinkedIn, Instagram, YouTube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953ec12890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953ec12890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56106f0f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956106f0f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56106f0f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56106f0f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56106f0f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56106f0f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These message types come built-in with ROS, you can directly use them</a:t>
            </a:r>
          </a:p>
          <a:p>
            <a:pPr marL="171450" lvl="0" indent="-171450" algn="l" rtl="0">
              <a:spcBef>
                <a:spcPts val="0"/>
              </a:spcBef>
              <a:spcAft>
                <a:spcPts val="0"/>
              </a:spcAft>
              <a:buFontTx/>
              <a:buChar char="-"/>
            </a:pPr>
            <a:r>
              <a:rPr lang="en-US" dirty="0"/>
              <a:t>You can define custom message types (formats) but we won’t cover that now</a:t>
            </a:r>
            <a:endParaRPr dirty="0"/>
          </a:p>
        </p:txBody>
      </p:sp>
    </p:spTree>
    <p:extLst>
      <p:ext uri="{BB962C8B-B14F-4D97-AF65-F5344CB8AC3E}">
        <p14:creationId xmlns:p14="http://schemas.microsoft.com/office/powerpoint/2010/main" val="2710487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53ec12890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53ec1289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The role of the Master is to enable individual ROS nodes to locate one another. Once these nodes are able to locate one another, they can communicate with each other peer-to-peer.</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The protocol used for communication is a modified version of TCP (Transmission Control Protocol), called TCPROS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Basically, it's the server and in order for nodes to communicate with each other, it must be active.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ROS master is NOT a node!</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56106f0f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56106f0f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ROS master can be run by running </a:t>
            </a:r>
            <a:r>
              <a:rPr lang="en-US" dirty="0" err="1"/>
              <a:t>roscore</a:t>
            </a:r>
            <a:r>
              <a:rPr lang="en-US" dirty="0"/>
              <a:t> in the terminal.</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991b9b71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991b9b71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Distribute </a:t>
            </a:r>
            <a:r>
              <a:rPr lang="en-GB" dirty="0" err="1"/>
              <a:t>cheatsheet</a:t>
            </a:r>
            <a:r>
              <a:rPr lang="en-GB" dirty="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991b9b712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991b9b7125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991b9b712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991b9b712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b6f84f4e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b6f84f4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95610aedd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95610aedd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en-US" dirty="0"/>
              <a:t>Mention about RMUA!</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b6f84f4e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b6f84f4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465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b6f84f4e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b6f84f4e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b6f84f4e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b6f84f4e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5610aedd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5610aedd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95610aedd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95610aedd5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dirty="0"/>
              <a:t>Refer to official Wiki or online documentation! They will be useful I promise</a:t>
            </a:r>
          </a:p>
          <a:p>
            <a:pPr marL="171450" lvl="0" indent="-171450" algn="l" rtl="0">
              <a:spcBef>
                <a:spcPts val="0"/>
              </a:spcBef>
              <a:spcAft>
                <a:spcPts val="0"/>
              </a:spcAft>
              <a:buFontTx/>
              <a:buChar char="-"/>
            </a:pPr>
            <a:r>
              <a:rPr lang="en-GB" dirty="0"/>
              <a:t>A lot of us learn from these resources</a:t>
            </a:r>
          </a:p>
          <a:p>
            <a:pPr marL="171450" lvl="0" indent="-171450" algn="l" rtl="0">
              <a:spcBef>
                <a:spcPts val="0"/>
              </a:spcBef>
              <a:spcAft>
                <a:spcPts val="0"/>
              </a:spcAft>
              <a:buFontTx/>
              <a:buChar char="-"/>
            </a:pPr>
            <a:r>
              <a:rPr lang="en-GB" dirty="0"/>
              <a:t>Or stay tuned for our subsequent ROS workshop</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991b9b7125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991b9b7125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Normally you’d have to setup ROS on you machine (installing it)</a:t>
            </a:r>
          </a:p>
          <a:p>
            <a:pPr marL="171450" lvl="0" indent="-171450" algn="l" rtl="0">
              <a:spcBef>
                <a:spcPts val="0"/>
              </a:spcBef>
              <a:spcAft>
                <a:spcPts val="0"/>
              </a:spcAft>
              <a:buFontTx/>
              <a:buChar char="-"/>
            </a:pPr>
            <a:r>
              <a:rPr lang="en-US" dirty="0"/>
              <a:t>This is covered in ROS official wiki</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95610aedd5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95610aedd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Installing ROS on your machine means you also need to install Ubuntu!</a:t>
            </a:r>
          </a:p>
          <a:p>
            <a:pPr marL="171450" lvl="0" indent="-171450" algn="l" rtl="0">
              <a:spcBef>
                <a:spcPts val="0"/>
              </a:spcBef>
              <a:spcAft>
                <a:spcPts val="0"/>
              </a:spcAft>
              <a:buFontTx/>
              <a:buChar char="-"/>
            </a:pPr>
            <a:r>
              <a:rPr lang="en-US" dirty="0"/>
              <a:t>Or you can also use Docker to run ROS</a:t>
            </a:r>
            <a:endParaRPr dirty="0"/>
          </a:p>
        </p:txBody>
      </p:sp>
    </p:spTree>
    <p:extLst>
      <p:ext uri="{BB962C8B-B14F-4D97-AF65-F5344CB8AC3E}">
        <p14:creationId xmlns:p14="http://schemas.microsoft.com/office/powerpoint/2010/main" val="1457628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95610aedd5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95610aedd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610aedd5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610aedd5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610aedd5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610aedd5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556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95610aedd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95610aedd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Collaboration with </a:t>
            </a:r>
            <a:r>
              <a:rPr lang="en-US" dirty="0" err="1"/>
              <a:t>UAVionics</a:t>
            </a:r>
            <a:r>
              <a:rPr lang="en-US" dirty="0"/>
              <a:t> club</a:t>
            </a:r>
          </a:p>
          <a:p>
            <a:pPr marL="171450" lvl="0" indent="-171450" algn="l" rtl="0">
              <a:spcBef>
                <a:spcPts val="0"/>
              </a:spcBef>
              <a:spcAft>
                <a:spcPts val="0"/>
              </a:spcAft>
              <a:buFontTx/>
              <a:buChar char="-"/>
            </a:pPr>
            <a:r>
              <a:rPr lang="en-US" dirty="0"/>
              <a:t>Some of the </a:t>
            </a:r>
            <a:r>
              <a:rPr lang="en-US" dirty="0" err="1"/>
              <a:t>facils</a:t>
            </a:r>
            <a:r>
              <a:rPr lang="en-US" dirty="0"/>
              <a:t> today are </a:t>
            </a:r>
            <a:r>
              <a:rPr lang="en-US" dirty="0" err="1"/>
              <a:t>UAVionics</a:t>
            </a:r>
            <a:r>
              <a:rPr lang="en-US" dirty="0"/>
              <a:t> club representatives</a:t>
            </a:r>
          </a:p>
          <a:p>
            <a:pPr marL="171450" lvl="0" indent="-171450" algn="l" rtl="0">
              <a:spcBef>
                <a:spcPts val="0"/>
              </a:spcBef>
              <a:spcAft>
                <a:spcPts val="0"/>
              </a:spcAft>
              <a:buFontTx/>
              <a:buChar char="-"/>
            </a:pPr>
            <a:r>
              <a:rPr lang="en-US" dirty="0"/>
              <a:t>What they do: drones of course!</a:t>
            </a:r>
            <a:endParaRPr dirty="0"/>
          </a:p>
        </p:txBody>
      </p:sp>
    </p:spTree>
    <p:extLst>
      <p:ext uri="{BB962C8B-B14F-4D97-AF65-F5344CB8AC3E}">
        <p14:creationId xmlns:p14="http://schemas.microsoft.com/office/powerpoint/2010/main" val="22712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95610aedd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95610aedd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We won’t be covering too much today.</a:t>
            </a:r>
          </a:p>
          <a:p>
            <a:pPr marL="171450" lvl="0" indent="-171450" algn="l" rtl="0">
              <a:spcBef>
                <a:spcPts val="0"/>
              </a:spcBef>
              <a:spcAft>
                <a:spcPts val="0"/>
              </a:spcAft>
              <a:buFontTx/>
              <a:buChar char="-"/>
            </a:pPr>
            <a:r>
              <a:rPr lang="en-US" dirty="0"/>
              <a:t>You’ll realize it’s also important to know coding e.g. C++ and Python.</a:t>
            </a:r>
          </a:p>
          <a:p>
            <a:pPr marL="171450" lvl="0" indent="-171450" algn="l" rtl="0">
              <a:spcBef>
                <a:spcPts val="0"/>
              </a:spcBef>
              <a:spcAft>
                <a:spcPts val="0"/>
              </a:spcAft>
              <a:buFontTx/>
              <a:buChar char="-"/>
            </a:pPr>
            <a:r>
              <a:rPr lang="en-US" dirty="0"/>
              <a:t>Today’s workshop will be kind of slow-paced.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893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991b9b7125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991b9b7125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ROS is not a standalone OS, contrary to its name</a:t>
            </a:r>
            <a:endParaRPr dirty="0"/>
          </a:p>
        </p:txBody>
      </p:sp>
    </p:spTree>
    <p:extLst>
      <p:ext uri="{BB962C8B-B14F-4D97-AF65-F5344CB8AC3E}">
        <p14:creationId xmlns:p14="http://schemas.microsoft.com/office/powerpoint/2010/main" val="301201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3fd54546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3fd54546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ROS is a “middleware” for creating robot applications. </a:t>
            </a:r>
          </a:p>
          <a:p>
            <a:pPr marL="171450" lvl="0" indent="-171450" algn="l" rtl="0">
              <a:spcBef>
                <a:spcPts val="0"/>
              </a:spcBef>
              <a:spcAft>
                <a:spcPts val="0"/>
              </a:spcAft>
              <a:buFontTx/>
              <a:buChar char="-"/>
            </a:pPr>
            <a:r>
              <a:rPr lang="en-US" dirty="0"/>
              <a:t>Runs on top of OS (normally Ubuntu)</a:t>
            </a:r>
          </a:p>
          <a:p>
            <a:pPr marL="171450" lvl="0" indent="-171450" algn="l" rtl="0">
              <a:spcBef>
                <a:spcPts val="0"/>
              </a:spcBef>
              <a:spcAft>
                <a:spcPts val="0"/>
              </a:spcAft>
              <a:buFontTx/>
              <a:buChar char="-"/>
            </a:pPr>
            <a:r>
              <a:rPr lang="en-US" dirty="0"/>
              <a:t>On ROS runs the robotic software (components of it working together)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53ec1289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953ec1289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GB" dirty="0"/>
              <a:t>Say we do not have or use ROS</a:t>
            </a:r>
          </a:p>
          <a:p>
            <a:pPr marL="171450" lvl="0" indent="-171450" algn="l" rtl="0">
              <a:spcBef>
                <a:spcPts val="0"/>
              </a:spcBef>
              <a:spcAft>
                <a:spcPts val="0"/>
              </a:spcAft>
              <a:buFontTx/>
              <a:buChar char="-"/>
            </a:pPr>
            <a:r>
              <a:rPr lang="en-GB" dirty="0"/>
              <a:t>Robot has multiple components to it, need to write software for all the different parts</a:t>
            </a:r>
          </a:p>
          <a:p>
            <a:pPr marL="171450" lvl="0" indent="-171450" algn="l" rtl="0">
              <a:spcBef>
                <a:spcPts val="0"/>
              </a:spcBef>
              <a:spcAft>
                <a:spcPts val="0"/>
              </a:spcAft>
              <a:buFontTx/>
              <a:buChar char="-"/>
            </a:pPr>
            <a:r>
              <a:rPr lang="en-GB" dirty="0"/>
              <a:t>How to combine all that together? Is it easy to use multiple programming languages for different parts?</a:t>
            </a:r>
          </a:p>
          <a:p>
            <a:pPr marL="171450" lvl="0" indent="-171450" algn="l" rtl="0">
              <a:spcBef>
                <a:spcPts val="0"/>
              </a:spcBef>
              <a:spcAft>
                <a:spcPts val="0"/>
              </a:spcAft>
              <a:buFontTx/>
              <a:buChar char="-"/>
            </a:pPr>
            <a:r>
              <a:rPr lang="en-GB" dirty="0"/>
              <a:t>How about working in a team of people? How to coordinate?</a:t>
            </a:r>
          </a:p>
          <a:p>
            <a:pPr marL="171450" lvl="0" indent="-171450" algn="l" rtl="0">
              <a:spcBef>
                <a:spcPts val="0"/>
              </a:spcBef>
              <a:spcAft>
                <a:spcPts val="0"/>
              </a:spcAft>
              <a:buFontTx/>
              <a:buChar char="-"/>
            </a:pPr>
            <a:r>
              <a:rPr lang="en-GB" dirty="0"/>
              <a:t>Wouldn’t it be nice to have a framework to (1) make all these components work together modularly (2) standardize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53ec1289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53ec1289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You can choose both C++ &amp; Python (even use them both at the same time for a robot project). They can even communicate with each other with no problem!</a:t>
            </a:r>
            <a:endParaRPr lang="en-GB" dirty="0"/>
          </a:p>
          <a:p>
            <a:pPr marL="171450" lvl="0" indent="-171450" algn="l" rtl="0">
              <a:spcBef>
                <a:spcPts val="0"/>
              </a:spcBef>
              <a:spcAft>
                <a:spcPts val="0"/>
              </a:spcAft>
              <a:buFontTx/>
              <a:buChar char="-"/>
            </a:pPr>
            <a:r>
              <a:rPr lang="en-GB" dirty="0"/>
              <a:t>With ROS, all your code can be separated; each of your components can be its own code (written in language of choice)</a:t>
            </a:r>
          </a:p>
          <a:p>
            <a:pPr marL="171450" lvl="0" indent="-171450" algn="l" rtl="0">
              <a:spcBef>
                <a:spcPts val="0"/>
              </a:spcBef>
              <a:spcAft>
                <a:spcPts val="0"/>
              </a:spcAft>
              <a:buFontTx/>
              <a:buChar char="-"/>
            </a:pPr>
            <a:r>
              <a:rPr lang="en-GB" dirty="0"/>
              <a:t>The different codes or components can talk to each other / communicate in (sort of) real time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667763" y="473202"/>
            <a:ext cx="3926681" cy="3921919"/>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823791"/>
            <a:ext cx="7738814" cy="3296241"/>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1661284" y="4484398"/>
            <a:ext cx="6034030" cy="55670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08892" y="4781759"/>
            <a:ext cx="1747292" cy="261347"/>
          </a:xfrm>
        </p:spPr>
        <p:txBody>
          <a:bodyPr/>
          <a:lstStyle>
            <a:lvl1pPr>
              <a:defRPr baseline="0">
                <a:solidFill>
                  <a:schemeClr val="accent1">
                    <a:lumMod val="50000"/>
                  </a:schemeClr>
                </a:solidFill>
              </a:defRPr>
            </a:lvl1pPr>
          </a:lstStyle>
          <a:p>
            <a:fld id="{9334D819-9F07-4261-B09B-9E467E5D9002}" type="datetimeFigureOut">
              <a:rPr lang="en-US" smtClean="0"/>
              <a:pPr/>
              <a:t>23 Sep 2021</a:t>
            </a:fld>
            <a:endParaRPr lang="en-US" dirty="0"/>
          </a:p>
        </p:txBody>
      </p:sp>
      <p:sp>
        <p:nvSpPr>
          <p:cNvPr id="5" name="Footer Placeholder 4"/>
          <p:cNvSpPr>
            <a:spLocks noGrp="1"/>
          </p:cNvSpPr>
          <p:nvPr>
            <p:ph type="ftr" sz="quarter" idx="11"/>
          </p:nvPr>
        </p:nvSpPr>
        <p:spPr>
          <a:xfrm>
            <a:off x="3135249" y="4781759"/>
            <a:ext cx="3086100" cy="259347"/>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6800414" y="4781759"/>
            <a:ext cx="1747292" cy="259347"/>
          </a:xfrm>
        </p:spPr>
        <p:txBody>
          <a:bodyPr/>
          <a:lstStyle>
            <a:lvl1pPr>
              <a:defRPr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13" name="Rectangle 12" title="left edge border"/>
          <p:cNvSpPr/>
          <p:nvPr/>
        </p:nvSpPr>
        <p:spPr>
          <a:xfrm>
            <a:off x="0" y="0"/>
            <a:ext cx="2125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614632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23 Sep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452671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9741" y="286790"/>
            <a:ext cx="1119099" cy="42003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42975" y="286789"/>
            <a:ext cx="6294439" cy="42003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23 Sep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903244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3809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23 Sep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471255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2197" y="805417"/>
            <a:ext cx="6140303" cy="3048470"/>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32198" y="3869836"/>
            <a:ext cx="5263116" cy="713351"/>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27410" y="4781759"/>
            <a:ext cx="1120460" cy="261347"/>
          </a:xfrm>
        </p:spPr>
        <p:txBody>
          <a:bodyPr/>
          <a:lstStyle>
            <a:lvl1pPr>
              <a:defRPr baseline="0">
                <a:solidFill>
                  <a:schemeClr val="tx2"/>
                </a:solidFill>
              </a:defRPr>
            </a:lvl1pPr>
          </a:lstStyle>
          <a:p>
            <a:fld id="{9334D819-9F07-4261-B09B-9E467E5D9002}" type="datetimeFigureOut">
              <a:rPr lang="en-US" smtClean="0"/>
              <a:pPr/>
              <a:t>23 Sep 2021</a:t>
            </a:fld>
            <a:endParaRPr lang="en-US" dirty="0"/>
          </a:p>
        </p:txBody>
      </p:sp>
      <p:sp>
        <p:nvSpPr>
          <p:cNvPr id="5" name="Footer Placeholder 4"/>
          <p:cNvSpPr>
            <a:spLocks noGrp="1"/>
          </p:cNvSpPr>
          <p:nvPr>
            <p:ph type="ftr" sz="quarter" idx="11"/>
          </p:nvPr>
        </p:nvSpPr>
        <p:spPr>
          <a:xfrm>
            <a:off x="3959298" y="4781759"/>
            <a:ext cx="3086100" cy="259347"/>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456825" y="4781759"/>
            <a:ext cx="1115675" cy="259347"/>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GB" smtClean="0"/>
              <a:t>‹#›</a:t>
            </a:fld>
            <a:endParaRPr lang="en-GB"/>
          </a:p>
        </p:txBody>
      </p:sp>
      <p:grpSp>
        <p:nvGrpSpPr>
          <p:cNvPr id="7" name="Group 6" title="left scallop shape"/>
          <p:cNvGrpSpPr/>
          <p:nvPr/>
        </p:nvGrpSpPr>
        <p:grpSpPr>
          <a:xfrm>
            <a:off x="0" y="0"/>
            <a:ext cx="2110979" cy="51435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93650387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2975"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5847" y="1714500"/>
            <a:ext cx="3600450" cy="271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23 Sep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04217997"/>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39546" y="285750"/>
            <a:ext cx="7629525" cy="11201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938759"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2975"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75398" y="1649725"/>
            <a:ext cx="3600450" cy="474397"/>
          </a:xfrm>
        </p:spPr>
        <p:txBody>
          <a:bodyPr anchor="b">
            <a:noAutofit/>
          </a:bodyPr>
          <a:lstStyle>
            <a:lvl1pPr marL="0" indent="0">
              <a:lnSpc>
                <a:spcPct val="100000"/>
              </a:lnSpc>
              <a:buNone/>
              <a:defRPr sz="1425" b="1" cap="all" spc="150"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75398" y="2181826"/>
            <a:ext cx="3600450" cy="2247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23 Sep 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20270577"/>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23 Sep 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06373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23 Sep 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15034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342900"/>
            <a:ext cx="2319086" cy="897503"/>
          </a:xfrm>
        </p:spPr>
        <p:txBody>
          <a:bodyPr anchor="b">
            <a:normAutofit/>
          </a:bodyPr>
          <a:lstStyle>
            <a:lvl1pPr>
              <a:lnSpc>
                <a:spcPct val="100000"/>
              </a:lnSpc>
              <a:defRPr sz="1425"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573788" y="690283"/>
            <a:ext cx="4618814" cy="373884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53414" y="1306002"/>
            <a:ext cx="2319086"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3789" y="4781759"/>
            <a:ext cx="925016" cy="261347"/>
          </a:xfrm>
        </p:spPr>
        <p:txBody>
          <a:bodyPr/>
          <a:lstStyle/>
          <a:p>
            <a:fld id="{9334D819-9F07-4261-B09B-9E467E5D9002}" type="datetimeFigureOut">
              <a:rPr lang="en-US" smtClean="0"/>
              <a:t>23 Sep 2021</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8261" y="4781759"/>
            <a:ext cx="924342" cy="259347"/>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Rectangle 7"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50609881"/>
      </p:ext>
    </p:extLst>
  </p:cSld>
  <p:clrMapOvr>
    <a:masterClrMapping/>
  </p:clrMapOvr>
  <p:hf sldNum="0"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5542359" y="0"/>
            <a:ext cx="3601641" cy="51435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342900"/>
            <a:ext cx="2319088" cy="897503"/>
          </a:xfrm>
        </p:spPr>
        <p:txBody>
          <a:bodyPr anchor="b">
            <a:normAutofit/>
          </a:bodyPr>
          <a:lstStyle>
            <a:lvl1pPr>
              <a:lnSpc>
                <a:spcPct val="100000"/>
              </a:lnSpc>
              <a:defRPr sz="1425"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6253413" y="1306002"/>
            <a:ext cx="2319088" cy="3123123"/>
          </a:xfrm>
        </p:spPr>
        <p:txBody>
          <a:bodyPr/>
          <a:lstStyle>
            <a:lvl1pPr marL="0" indent="0">
              <a:lnSpc>
                <a:spcPct val="120000"/>
              </a:lnSpc>
              <a:spcBef>
                <a:spcPts val="900"/>
              </a:spcBef>
              <a:buNone/>
              <a:defRPr sz="12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74463" y="4781759"/>
            <a:ext cx="924342" cy="261347"/>
          </a:xfrm>
        </p:spPr>
        <p:txBody>
          <a:bodyPr/>
          <a:lstStyle/>
          <a:p>
            <a:fld id="{9334D819-9F07-4261-B09B-9E467E5D9002}" type="datetimeFigureOut">
              <a:rPr lang="en-US" smtClean="0"/>
              <a:t>23 Sep 2021</a:t>
            </a:fld>
            <a:endParaRPr lang="en-US" dirty="0"/>
          </a:p>
        </p:txBody>
      </p:sp>
      <p:sp>
        <p:nvSpPr>
          <p:cNvPr id="6" name="Footer Placeholder 5"/>
          <p:cNvSpPr>
            <a:spLocks noGrp="1"/>
          </p:cNvSpPr>
          <p:nvPr>
            <p:ph type="ftr" sz="quarter" idx="11"/>
          </p:nvPr>
        </p:nvSpPr>
        <p:spPr>
          <a:xfrm>
            <a:off x="1577716" y="4781759"/>
            <a:ext cx="2611634" cy="259347"/>
          </a:xfrm>
        </p:spPr>
        <p:txBody>
          <a:bodyPr/>
          <a:lstStyle/>
          <a:p>
            <a:endParaRPr lang="en-US" dirty="0"/>
          </a:p>
        </p:txBody>
      </p:sp>
      <p:sp>
        <p:nvSpPr>
          <p:cNvPr id="7" name="Slide Number Placeholder 6"/>
          <p:cNvSpPr>
            <a:spLocks noGrp="1"/>
          </p:cNvSpPr>
          <p:nvPr>
            <p:ph type="sldNum" sz="quarter" idx="12"/>
          </p:nvPr>
        </p:nvSpPr>
        <p:spPr>
          <a:xfrm>
            <a:off x="4265676" y="4781759"/>
            <a:ext cx="925830" cy="259347"/>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942781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286789"/>
            <a:ext cx="7633742" cy="111909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938758" y="1714501"/>
            <a:ext cx="7633742" cy="26951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758" y="4781759"/>
            <a:ext cx="1747292" cy="261347"/>
          </a:xfrm>
          <a:prstGeom prst="rect">
            <a:avLst/>
          </a:prstGeom>
        </p:spPr>
        <p:txBody>
          <a:bodyPr vert="horz" lIns="91440" tIns="45720" rIns="91440" bIns="45720" rtlCol="0" anchor="ctr"/>
          <a:lstStyle>
            <a:lvl1pPr algn="l">
              <a:defRPr sz="900">
                <a:solidFill>
                  <a:schemeClr val="tx1">
                    <a:lumMod val="65000"/>
                    <a:lumOff val="35000"/>
                  </a:schemeClr>
                </a:solidFill>
              </a:defRPr>
            </a:lvl1pPr>
          </a:lstStyle>
          <a:p>
            <a:fld id="{9334D819-9F07-4261-B09B-9E467E5D9002}" type="datetimeFigureOut">
              <a:rPr lang="en-US" smtClean="0"/>
              <a:pPr/>
              <a:t>23 Sep 2021</a:t>
            </a:fld>
            <a:endParaRPr lang="en-US" dirty="0"/>
          </a:p>
        </p:txBody>
      </p:sp>
      <p:sp>
        <p:nvSpPr>
          <p:cNvPr id="5" name="Footer Placeholder 4"/>
          <p:cNvSpPr>
            <a:spLocks noGrp="1"/>
          </p:cNvSpPr>
          <p:nvPr>
            <p:ph type="ftr" sz="quarter" idx="3"/>
          </p:nvPr>
        </p:nvSpPr>
        <p:spPr>
          <a:xfrm>
            <a:off x="3028950" y="4781759"/>
            <a:ext cx="3086100" cy="259347"/>
          </a:xfrm>
          <a:prstGeom prst="rect">
            <a:avLst/>
          </a:prstGeom>
        </p:spPr>
        <p:txBody>
          <a:bodyPr vert="horz" lIns="91440" tIns="45720" rIns="91440" bIns="45720" rtlCol="0" anchor="ctr"/>
          <a:lstStyle>
            <a:lvl1pPr algn="ctr">
              <a:defRPr sz="9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6457951" y="4781759"/>
            <a:ext cx="2114549" cy="259347"/>
          </a:xfrm>
          <a:prstGeom prst="rect">
            <a:avLst/>
          </a:prstGeom>
        </p:spPr>
        <p:txBody>
          <a:bodyPr vert="horz" lIns="91440" tIns="45720" rIns="91440" bIns="45720" rtlCol="0" anchor="ctr"/>
          <a:lstStyle>
            <a:lvl1pPr algn="r">
              <a:defRPr sz="900">
                <a:solidFill>
                  <a:schemeClr val="tx1">
                    <a:lumMod val="65000"/>
                    <a:lumOff val="3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11" name="Freeform 6" title="Left scallop edge"/>
          <p:cNvSpPr/>
          <p:nvPr/>
        </p:nvSpPr>
        <p:spPr bwMode="auto">
          <a:xfrm>
            <a:off x="0" y="0"/>
            <a:ext cx="664369" cy="51435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8931402" y="0"/>
            <a:ext cx="21259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910444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sldNum="0" hdr="0" ftr="0" dt="0"/>
  <p:txStyles>
    <p:titleStyle>
      <a:lvl1pPr algn="l" defTabSz="685800" rtl="0" eaLnBrk="1" latinLnBrk="0" hangingPunct="1">
        <a:lnSpc>
          <a:spcPct val="90000"/>
        </a:lnSpc>
        <a:spcBef>
          <a:spcPct val="0"/>
        </a:spcBef>
        <a:buNone/>
        <a:defRPr sz="3825" kern="1200" cap="all" spc="150" baseline="0">
          <a:solidFill>
            <a:schemeClr val="tx2"/>
          </a:solidFill>
          <a:latin typeface="+mj-lt"/>
          <a:ea typeface="+mj-ea"/>
          <a:cs typeface="+mj-cs"/>
        </a:defRPr>
      </a:lvl1pPr>
    </p:titleStyle>
    <p:bodyStyle>
      <a:lvl1pPr marL="171450" indent="-171450" algn="l" defTabSz="685800" rtl="0" eaLnBrk="1" latinLnBrk="0" hangingPunct="1">
        <a:lnSpc>
          <a:spcPct val="110000"/>
        </a:lnSpc>
        <a:spcBef>
          <a:spcPts val="525"/>
        </a:spcBef>
        <a:buClr>
          <a:schemeClr val="tx2"/>
        </a:buClr>
        <a:buFont typeface="Arial" panose="020B0604020202020204" pitchFamily="34" charset="0"/>
        <a:buChar char="•"/>
        <a:defRPr sz="1500" kern="1200">
          <a:solidFill>
            <a:schemeClr val="tx1">
              <a:lumMod val="65000"/>
              <a:lumOff val="35000"/>
            </a:schemeClr>
          </a:solidFill>
          <a:latin typeface="+mn-lt"/>
          <a:ea typeface="+mn-ea"/>
          <a:cs typeface="+mn-cs"/>
        </a:defRPr>
      </a:lvl1pPr>
      <a:lvl2pPr marL="514350" indent="-171450" algn="l" defTabSz="685800" rtl="0" eaLnBrk="1" latinLnBrk="0" hangingPunct="1">
        <a:lnSpc>
          <a:spcPct val="110000"/>
        </a:lnSpc>
        <a:spcBef>
          <a:spcPts val="525"/>
        </a:spcBef>
        <a:buClr>
          <a:schemeClr val="tx2"/>
        </a:buClr>
        <a:buFont typeface="Gill Sans MT" panose="020B0502020104020203" pitchFamily="34" charset="0"/>
        <a:buChar char="–"/>
        <a:defRPr sz="1350" kern="1200">
          <a:solidFill>
            <a:schemeClr val="tx1">
              <a:lumMod val="65000"/>
              <a:lumOff val="35000"/>
            </a:schemeClr>
          </a:solidFill>
          <a:latin typeface="+mn-lt"/>
          <a:ea typeface="+mn-ea"/>
          <a:cs typeface="+mn-cs"/>
        </a:defRPr>
      </a:lvl2pPr>
      <a:lvl3pPr marL="857250" indent="-171450" algn="l" defTabSz="685800" rtl="0" eaLnBrk="1" latinLnBrk="0" hangingPunct="1">
        <a:lnSpc>
          <a:spcPct val="110000"/>
        </a:lnSpc>
        <a:spcBef>
          <a:spcPts val="525"/>
        </a:spcBef>
        <a:buClr>
          <a:schemeClr val="tx2"/>
        </a:buClr>
        <a:buFont typeface="Arial" panose="020B0604020202020204" pitchFamily="34" charset="0"/>
        <a:buChar char="•"/>
        <a:defRPr sz="1200" kern="1200">
          <a:solidFill>
            <a:schemeClr val="tx1">
              <a:lumMod val="65000"/>
              <a:lumOff val="35000"/>
            </a:schemeClr>
          </a:solidFill>
          <a:latin typeface="+mn-lt"/>
          <a:ea typeface="+mn-ea"/>
          <a:cs typeface="+mn-cs"/>
        </a:defRPr>
      </a:lvl3pPr>
      <a:lvl4pPr marL="12001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4pPr>
      <a:lvl5pPr marL="15430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110000"/>
        </a:lnSpc>
        <a:spcBef>
          <a:spcPts val="525"/>
        </a:spcBef>
        <a:buClr>
          <a:schemeClr val="tx2"/>
        </a:buClr>
        <a:buFont typeface="Gill Sans MT" panose="020B0502020104020203" pitchFamily="34" charset="0"/>
        <a:buChar char="–"/>
        <a:defRPr sz="1050" kern="1200" baseline="0">
          <a:solidFill>
            <a:schemeClr val="tx1">
              <a:lumMod val="65000"/>
              <a:lumOff val="35000"/>
            </a:schemeClr>
          </a:solidFill>
          <a:latin typeface="+mn-lt"/>
          <a:ea typeface="+mn-ea"/>
          <a:cs typeface="+mn-cs"/>
        </a:defRPr>
      </a:lvl8pPr>
      <a:lvl9pPr marL="2914650" indent="-171450" algn="l" defTabSz="685800" rtl="0" eaLnBrk="1" latinLnBrk="0" hangingPunct="1">
        <a:lnSpc>
          <a:spcPct val="110000"/>
        </a:lnSpc>
        <a:spcBef>
          <a:spcPts val="525"/>
        </a:spcBef>
        <a:buClr>
          <a:schemeClr val="tx2"/>
        </a:buClr>
        <a:buFont typeface="Arial" panose="020B0604020202020204" pitchFamily="34" charset="0"/>
        <a:buChar char="•"/>
        <a:defRPr sz="105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2"/>
        <p:cNvGrpSpPr/>
        <p:nvPr/>
      </p:nvGrpSpPr>
      <p:grpSpPr>
        <a:xfrm>
          <a:off x="0" y="0"/>
          <a:ext cx="0" cy="0"/>
          <a:chOff x="0" y="0"/>
          <a:chExt cx="0" cy="0"/>
        </a:xfrm>
      </p:grpSpPr>
      <p:sp>
        <p:nvSpPr>
          <p:cNvPr id="135" name="Rectangle 134">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399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Google Shape;63;p13"/>
          <p:cNvSpPr txBox="1">
            <a:spLocks noGrp="1"/>
          </p:cNvSpPr>
          <p:nvPr>
            <p:ph type="ctrTitle"/>
          </p:nvPr>
        </p:nvSpPr>
        <p:spPr>
          <a:xfrm>
            <a:off x="294553" y="890546"/>
            <a:ext cx="4595853" cy="3204111"/>
          </a:xfrm>
          <a:prstGeom prst="rect">
            <a:avLst/>
          </a:prstGeom>
        </p:spPr>
        <p:txBody>
          <a:bodyPr spcFirstLastPara="1" lIns="91425" tIns="91425" rIns="91425" bIns="91425" anchorCtr="0">
            <a:normAutofit/>
          </a:bodyPr>
          <a:lstStyle/>
          <a:p>
            <a:pPr marL="0" lvl="0" indent="0" algn="l" rtl="0">
              <a:spcBef>
                <a:spcPts val="0"/>
              </a:spcBef>
              <a:spcAft>
                <a:spcPts val="0"/>
              </a:spcAft>
              <a:buNone/>
            </a:pPr>
            <a:r>
              <a:rPr lang="en-GB" sz="3200" cap="none" spc="300" dirty="0">
                <a:latin typeface="Abadi" panose="020B0604020104020204" pitchFamily="34" charset="0"/>
              </a:rPr>
              <a:t>ROS Workshop 1:</a:t>
            </a:r>
            <a:br>
              <a:rPr lang="en-GB" sz="5600" cap="none" spc="300" dirty="0">
                <a:latin typeface="Abadi" panose="020B0604020104020204" pitchFamily="34" charset="0"/>
              </a:rPr>
            </a:br>
            <a:r>
              <a:rPr lang="en-GB" sz="6000" b="1" cap="none" spc="300" dirty="0">
                <a:latin typeface="Abadi" panose="020B0604020104020204" pitchFamily="34" charset="0"/>
              </a:rPr>
              <a:t>Introduction</a:t>
            </a:r>
            <a:endParaRPr lang="en-GB" sz="5600" b="1" cap="none" spc="300" dirty="0">
              <a:latin typeface="Abadi" panose="020B0604020104020204" pitchFamily="34" charset="0"/>
            </a:endParaRPr>
          </a:p>
        </p:txBody>
      </p:sp>
      <p:sp>
        <p:nvSpPr>
          <p:cNvPr id="64" name="Google Shape;64;p13"/>
          <p:cNvSpPr txBox="1">
            <a:spLocks noGrp="1"/>
          </p:cNvSpPr>
          <p:nvPr>
            <p:ph type="subTitle" idx="1"/>
          </p:nvPr>
        </p:nvSpPr>
        <p:spPr>
          <a:xfrm>
            <a:off x="5952865" y="4590621"/>
            <a:ext cx="1452097" cy="133753"/>
          </a:xfrm>
          <a:prstGeom prst="rect">
            <a:avLst/>
          </a:prstGeom>
        </p:spPr>
        <p:txBody>
          <a:bodyPr spcFirstLastPara="1" lIns="91425" tIns="91425" rIns="91425" bIns="91425" anchorCtr="0">
            <a:normAutofit fontScale="25000" lnSpcReduction="20000"/>
          </a:bodyPr>
          <a:lstStyle/>
          <a:p>
            <a:pPr marL="0" lvl="0" indent="0" rtl="0">
              <a:spcBef>
                <a:spcPts val="0"/>
              </a:spcBef>
              <a:spcAft>
                <a:spcPts val="600"/>
              </a:spcAft>
              <a:buNone/>
            </a:pPr>
            <a:r>
              <a:rPr lang="en-GB" dirty="0">
                <a:solidFill>
                  <a:srgbClr val="0070C0"/>
                </a:solidFill>
              </a:rPr>
              <a:t>Robot Operating System</a:t>
            </a:r>
          </a:p>
        </p:txBody>
      </p:sp>
      <p:sp>
        <p:nvSpPr>
          <p:cNvPr id="137" name="Freeform: Shape 136">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4630" y="0"/>
            <a:ext cx="3961889" cy="51435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DOWNLOAD: Mlda .Mp4 &amp;amp; MP3, 3gp | NaijaGreenMovies, Fzmovies, NetNaija">
            <a:extLst>
              <a:ext uri="{FF2B5EF4-FFF2-40B4-BE49-F238E27FC236}">
                <a16:creationId xmlns:a16="http://schemas.microsoft.com/office/drawing/2014/main" id="{C38B0729-1900-4BC8-8460-861AF1F80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4" b="9932"/>
          <a:stretch/>
        </p:blipFill>
        <p:spPr bwMode="auto">
          <a:xfrm>
            <a:off x="5636928" y="882595"/>
            <a:ext cx="3012219" cy="14948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BA1C889-09FD-447B-95F6-9B634B302D7A}"/>
              </a:ext>
            </a:extLst>
          </p:cNvPr>
          <p:cNvPicPr>
            <a:picLocks noChangeAspect="1"/>
          </p:cNvPicPr>
          <p:nvPr/>
        </p:nvPicPr>
        <p:blipFill>
          <a:blip r:embed="rId4"/>
          <a:stretch>
            <a:fillRect/>
          </a:stretch>
        </p:blipFill>
        <p:spPr>
          <a:xfrm>
            <a:off x="5636928" y="2766060"/>
            <a:ext cx="2910051" cy="14948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68" name="Google Shape;168;p19"/>
          <p:cNvSpPr txBox="1"/>
          <p:nvPr/>
        </p:nvSpPr>
        <p:spPr>
          <a:xfrm>
            <a:off x="5418485" y="3507021"/>
            <a:ext cx="2359566" cy="1273857"/>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a:ea typeface="Roboto"/>
              <a:cs typeface="Roboto"/>
              <a:sym typeface="Roboto"/>
            </a:endParaRPr>
          </a:p>
        </p:txBody>
      </p:sp>
      <p:sp>
        <p:nvSpPr>
          <p:cNvPr id="169" name="Google Shape;169;p19"/>
          <p:cNvSpPr txBox="1"/>
          <p:nvPr/>
        </p:nvSpPr>
        <p:spPr>
          <a:xfrm>
            <a:off x="3551250" y="1347526"/>
            <a:ext cx="2420180" cy="1306024"/>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a:ea typeface="Roboto"/>
              <a:cs typeface="Roboto"/>
              <a:sym typeface="Roboto"/>
            </a:endParaRPr>
          </a:p>
        </p:txBody>
      </p:sp>
      <p:sp>
        <p:nvSpPr>
          <p:cNvPr id="170" name="Google Shape;170;p19"/>
          <p:cNvSpPr txBox="1"/>
          <p:nvPr/>
        </p:nvSpPr>
        <p:spPr>
          <a:xfrm>
            <a:off x="1606163" y="3438242"/>
            <a:ext cx="2268863" cy="1229173"/>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a:ea typeface="Roboto"/>
              <a:cs typeface="Roboto"/>
              <a:sym typeface="Roboto"/>
            </a:endParaRPr>
          </a:p>
        </p:txBody>
      </p:sp>
      <p:pic>
        <p:nvPicPr>
          <p:cNvPr id="171" name="Google Shape;171;p19"/>
          <p:cNvPicPr preferRelativeResize="0"/>
          <p:nvPr/>
        </p:nvPicPr>
        <p:blipFill>
          <a:blip r:embed="rId3">
            <a:alphaModFix/>
          </a:blip>
          <a:stretch>
            <a:fillRect/>
          </a:stretch>
        </p:blipFill>
        <p:spPr>
          <a:xfrm>
            <a:off x="5111607" y="1347136"/>
            <a:ext cx="859823" cy="1274247"/>
          </a:xfrm>
          <a:prstGeom prst="rect">
            <a:avLst/>
          </a:prstGeom>
          <a:noFill/>
          <a:ln>
            <a:noFill/>
          </a:ln>
        </p:spPr>
      </p:pic>
      <p:pic>
        <p:nvPicPr>
          <p:cNvPr id="172" name="Google Shape;172;p19"/>
          <p:cNvPicPr preferRelativeResize="0"/>
          <p:nvPr/>
        </p:nvPicPr>
        <p:blipFill>
          <a:blip r:embed="rId3">
            <a:alphaModFix/>
          </a:blip>
          <a:stretch>
            <a:fillRect/>
          </a:stretch>
        </p:blipFill>
        <p:spPr>
          <a:xfrm>
            <a:off x="6991766" y="3507021"/>
            <a:ext cx="786285" cy="1273857"/>
          </a:xfrm>
          <a:prstGeom prst="rect">
            <a:avLst/>
          </a:prstGeom>
          <a:noFill/>
          <a:ln>
            <a:noFill/>
          </a:ln>
        </p:spPr>
      </p:pic>
      <p:sp>
        <p:nvSpPr>
          <p:cNvPr id="174" name="Google Shape;174;p19"/>
          <p:cNvSpPr/>
          <p:nvPr/>
        </p:nvSpPr>
        <p:spPr>
          <a:xfrm rot="2360963">
            <a:off x="6075901" y="2839104"/>
            <a:ext cx="786376" cy="278604"/>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2350721">
            <a:off x="2480038" y="2785171"/>
            <a:ext cx="786398" cy="278499"/>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p16">
            <a:extLst>
              <a:ext uri="{FF2B5EF4-FFF2-40B4-BE49-F238E27FC236}">
                <a16:creationId xmlns:a16="http://schemas.microsoft.com/office/drawing/2014/main" id="{24EF152D-6776-4F4F-9F2B-7D5A69FAB928}"/>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ROS to the Rescue!</a:t>
            </a:r>
          </a:p>
        </p:txBody>
      </p:sp>
      <p:sp>
        <p:nvSpPr>
          <p:cNvPr id="31" name="Google Shape;174;p19">
            <a:extLst>
              <a:ext uri="{FF2B5EF4-FFF2-40B4-BE49-F238E27FC236}">
                <a16:creationId xmlns:a16="http://schemas.microsoft.com/office/drawing/2014/main" id="{5BFCCB47-4AFB-4235-B691-0B99DA2E2B0C}"/>
              </a:ext>
            </a:extLst>
          </p:cNvPr>
          <p:cNvSpPr/>
          <p:nvPr/>
        </p:nvSpPr>
        <p:spPr>
          <a:xfrm>
            <a:off x="4289923" y="3876876"/>
            <a:ext cx="786376" cy="278604"/>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199;p22">
            <a:extLst>
              <a:ext uri="{FF2B5EF4-FFF2-40B4-BE49-F238E27FC236}">
                <a16:creationId xmlns:a16="http://schemas.microsoft.com/office/drawing/2014/main" id="{8F1000B4-6E76-49F7-824B-7F2CF0E781A6}"/>
              </a:ext>
            </a:extLst>
          </p:cNvPr>
          <p:cNvPicPr preferRelativeResize="0"/>
          <p:nvPr/>
        </p:nvPicPr>
        <p:blipFill>
          <a:blip r:embed="rId4">
            <a:alphaModFix/>
          </a:blip>
          <a:stretch>
            <a:fillRect/>
          </a:stretch>
        </p:blipFill>
        <p:spPr>
          <a:xfrm>
            <a:off x="3278366" y="959722"/>
            <a:ext cx="1335582" cy="1488033"/>
          </a:xfrm>
          <a:prstGeom prst="rect">
            <a:avLst/>
          </a:prstGeom>
          <a:noFill/>
          <a:ln>
            <a:noFill/>
          </a:ln>
        </p:spPr>
      </p:pic>
      <p:pic>
        <p:nvPicPr>
          <p:cNvPr id="29" name="Google Shape;208;p23">
            <a:extLst>
              <a:ext uri="{FF2B5EF4-FFF2-40B4-BE49-F238E27FC236}">
                <a16:creationId xmlns:a16="http://schemas.microsoft.com/office/drawing/2014/main" id="{1DBB24A6-79CF-40B8-9666-D3F9BF204139}"/>
              </a:ext>
            </a:extLst>
          </p:cNvPr>
          <p:cNvPicPr preferRelativeResize="0"/>
          <p:nvPr/>
        </p:nvPicPr>
        <p:blipFill rotWithShape="1">
          <a:blip r:embed="rId5">
            <a:alphaModFix/>
          </a:blip>
          <a:srcRect l="8492"/>
          <a:stretch/>
        </p:blipFill>
        <p:spPr>
          <a:xfrm>
            <a:off x="1676051" y="3565014"/>
            <a:ext cx="1594364" cy="944923"/>
          </a:xfrm>
          <a:prstGeom prst="rect">
            <a:avLst/>
          </a:prstGeom>
          <a:noFill/>
          <a:ln>
            <a:noFill/>
          </a:ln>
        </p:spPr>
      </p:pic>
      <p:pic>
        <p:nvPicPr>
          <p:cNvPr id="173" name="Google Shape;173;p19"/>
          <p:cNvPicPr preferRelativeResize="0"/>
          <p:nvPr/>
        </p:nvPicPr>
        <p:blipFill>
          <a:blip r:embed="rId3">
            <a:alphaModFix/>
          </a:blip>
          <a:stretch>
            <a:fillRect/>
          </a:stretch>
        </p:blipFill>
        <p:spPr>
          <a:xfrm>
            <a:off x="3088747" y="3438242"/>
            <a:ext cx="786285" cy="1198469"/>
          </a:xfrm>
          <a:prstGeom prst="rect">
            <a:avLst/>
          </a:prstGeom>
          <a:noFill/>
          <a:ln>
            <a:noFill/>
          </a:ln>
        </p:spPr>
      </p:pic>
      <p:pic>
        <p:nvPicPr>
          <p:cNvPr id="32" name="Google Shape;201;p22">
            <a:extLst>
              <a:ext uri="{FF2B5EF4-FFF2-40B4-BE49-F238E27FC236}">
                <a16:creationId xmlns:a16="http://schemas.microsoft.com/office/drawing/2014/main" id="{1232946C-716B-4121-AF11-E3CE65DF9B8C}"/>
              </a:ext>
            </a:extLst>
          </p:cNvPr>
          <p:cNvPicPr preferRelativeResize="0"/>
          <p:nvPr/>
        </p:nvPicPr>
        <p:blipFill>
          <a:blip r:embed="rId6">
            <a:alphaModFix/>
          </a:blip>
          <a:stretch>
            <a:fillRect/>
          </a:stretch>
        </p:blipFill>
        <p:spPr>
          <a:xfrm>
            <a:off x="4073368" y="1359905"/>
            <a:ext cx="1290101" cy="1529898"/>
          </a:xfrm>
          <a:prstGeom prst="rect">
            <a:avLst/>
          </a:prstGeom>
          <a:noFill/>
          <a:ln>
            <a:noFill/>
          </a:ln>
        </p:spPr>
      </p:pic>
      <p:pic>
        <p:nvPicPr>
          <p:cNvPr id="33" name="Google Shape;209;p23">
            <a:extLst>
              <a:ext uri="{FF2B5EF4-FFF2-40B4-BE49-F238E27FC236}">
                <a16:creationId xmlns:a16="http://schemas.microsoft.com/office/drawing/2014/main" id="{BE8DDB5D-7A64-41D2-AA39-971EFE373008}"/>
              </a:ext>
            </a:extLst>
          </p:cNvPr>
          <p:cNvPicPr preferRelativeResize="0"/>
          <p:nvPr/>
        </p:nvPicPr>
        <p:blipFill rotWithShape="1">
          <a:blip r:embed="rId7">
            <a:alphaModFix/>
          </a:blip>
          <a:srcRect l="18749" r="24780"/>
          <a:stretch/>
        </p:blipFill>
        <p:spPr>
          <a:xfrm>
            <a:off x="5455017" y="3654029"/>
            <a:ext cx="1505162" cy="995741"/>
          </a:xfrm>
          <a:prstGeom prst="rect">
            <a:avLst/>
          </a:prstGeom>
          <a:noFill/>
          <a:ln>
            <a:noFill/>
          </a:ln>
        </p:spPr>
      </p:pic>
    </p:spTree>
    <p:extLst>
      <p:ext uri="{BB962C8B-B14F-4D97-AF65-F5344CB8AC3E}">
        <p14:creationId xmlns:p14="http://schemas.microsoft.com/office/powerpoint/2010/main" val="20579874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29"/>
          <p:cNvSpPr txBox="1">
            <a:spLocks noGrp="1"/>
          </p:cNvSpPr>
          <p:nvPr>
            <p:ph type="body" idx="1"/>
          </p:nvPr>
        </p:nvSpPr>
        <p:spPr>
          <a:xfrm>
            <a:off x="898497" y="778365"/>
            <a:ext cx="7704814" cy="3078900"/>
          </a:xfrm>
          <a:prstGeom prst="rect">
            <a:avLst/>
          </a:prstGeom>
        </p:spPr>
        <p:txBody>
          <a:bodyPr spcFirstLastPara="1" wrap="square" lIns="91425" tIns="91425" rIns="91425" bIns="91425" anchor="t" anchorCtr="0">
            <a:noAutofit/>
          </a:bodyPr>
          <a:lstStyle/>
          <a:p>
            <a:pPr lvl="0" algn="l" rtl="0">
              <a:lnSpc>
                <a:spcPct val="150000"/>
              </a:lnSpc>
              <a:spcBef>
                <a:spcPts val="1600"/>
              </a:spcBef>
              <a:spcAft>
                <a:spcPts val="0"/>
              </a:spcAft>
              <a:buSzPts val="1800"/>
              <a:buFont typeface="Arial" panose="020B0604020202020204" pitchFamily="34" charset="0"/>
              <a:buChar char="•"/>
            </a:pPr>
            <a:r>
              <a:rPr lang="en-GB" sz="2000" dirty="0"/>
              <a:t>Open source; anyone can contribute!</a:t>
            </a:r>
            <a:endParaRPr sz="2000" dirty="0"/>
          </a:p>
          <a:p>
            <a:pPr lvl="0" algn="l" rtl="0">
              <a:lnSpc>
                <a:spcPct val="150000"/>
              </a:lnSpc>
              <a:spcBef>
                <a:spcPts val="0"/>
              </a:spcBef>
              <a:spcAft>
                <a:spcPts val="0"/>
              </a:spcAft>
              <a:buSzPts val="1800"/>
              <a:buFont typeface="Arial" panose="020B0604020202020204" pitchFamily="34" charset="0"/>
              <a:buChar char="•"/>
            </a:pPr>
            <a:r>
              <a:rPr lang="en-US" sz="2000" dirty="0"/>
              <a:t>Modular; integrate different individual parts and multiple people can work on different parts of the project at the same time</a:t>
            </a:r>
            <a:endParaRPr sz="2000" dirty="0"/>
          </a:p>
          <a:p>
            <a:pPr lvl="0" algn="l" rtl="0">
              <a:lnSpc>
                <a:spcPct val="150000"/>
              </a:lnSpc>
              <a:spcBef>
                <a:spcPts val="0"/>
              </a:spcBef>
              <a:spcAft>
                <a:spcPts val="0"/>
              </a:spcAft>
              <a:buSzPts val="1800"/>
              <a:buFont typeface="Arial" panose="020B0604020202020204" pitchFamily="34" charset="0"/>
              <a:buChar char="•"/>
            </a:pPr>
            <a:r>
              <a:rPr lang="en-GB" sz="2000" dirty="0"/>
              <a:t>Streamline and standardized format of the data being sent</a:t>
            </a:r>
          </a:p>
          <a:p>
            <a:pPr lvl="0" algn="l" rtl="0">
              <a:lnSpc>
                <a:spcPct val="150000"/>
              </a:lnSpc>
              <a:spcBef>
                <a:spcPts val="0"/>
              </a:spcBef>
              <a:spcAft>
                <a:spcPts val="0"/>
              </a:spcAft>
              <a:buSzPts val="1800"/>
              <a:buFont typeface="Arial" panose="020B0604020202020204" pitchFamily="34" charset="0"/>
              <a:buChar char="•"/>
            </a:pPr>
            <a:r>
              <a:rPr lang="en-GB" sz="2000" dirty="0"/>
              <a:t>Allows communication/coordination with multiple robots</a:t>
            </a:r>
          </a:p>
          <a:p>
            <a:pPr lvl="0" algn="l" rtl="0">
              <a:lnSpc>
                <a:spcPct val="150000"/>
              </a:lnSpc>
              <a:spcBef>
                <a:spcPts val="0"/>
              </a:spcBef>
              <a:spcAft>
                <a:spcPts val="0"/>
              </a:spcAft>
              <a:buSzPts val="1800"/>
              <a:buFont typeface="Arial" panose="020B0604020202020204" pitchFamily="34" charset="0"/>
              <a:buChar char="•"/>
            </a:pPr>
            <a:r>
              <a:rPr lang="en-GB" sz="2000" dirty="0"/>
              <a:t>Large community &amp; widespread use</a:t>
            </a:r>
          </a:p>
          <a:p>
            <a:pPr>
              <a:lnSpc>
                <a:spcPct val="150000"/>
              </a:lnSpc>
              <a:buFont typeface="Arial" panose="020B0604020202020204" pitchFamily="34" charset="0"/>
              <a:buChar char="•"/>
            </a:pPr>
            <a:r>
              <a:rPr lang="en-GB" sz="2000" dirty="0"/>
              <a:t>Prebuilt packages for components, hardware drivers, sensors, algorithms, navigation, etc.</a:t>
            </a:r>
          </a:p>
        </p:txBody>
      </p:sp>
      <p:sp>
        <p:nvSpPr>
          <p:cNvPr id="6" name="Google Shape;121;p16">
            <a:extLst>
              <a:ext uri="{FF2B5EF4-FFF2-40B4-BE49-F238E27FC236}">
                <a16:creationId xmlns:a16="http://schemas.microsoft.com/office/drawing/2014/main" id="{0AB1D00E-AD71-494E-BAE8-BD94A5E62A7B}"/>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What’s special about ROS?</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500"/>
                                        <p:tgtEl>
                                          <p:spTgt spid="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Effect transition="in" filter="fade">
                                      <p:cBhvr>
                                        <p:cTn id="12" dur="500"/>
                                        <p:tgtEl>
                                          <p:spTgt spid="2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Effect transition="in" filter="fade">
                                      <p:cBhvr>
                                        <p:cTn id="17" dur="500"/>
                                        <p:tgtEl>
                                          <p:spTgt spid="2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7">
                                            <p:txEl>
                                              <p:pRg st="3" end="3"/>
                                            </p:txEl>
                                          </p:spTgt>
                                        </p:tgtEl>
                                        <p:attrNameLst>
                                          <p:attrName>style.visibility</p:attrName>
                                        </p:attrNameLst>
                                      </p:cBhvr>
                                      <p:to>
                                        <p:strVal val="visible"/>
                                      </p:to>
                                    </p:set>
                                    <p:animEffect transition="in" filter="fade">
                                      <p:cBhvr>
                                        <p:cTn id="22" dur="500"/>
                                        <p:tgtEl>
                                          <p:spTgt spid="2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7">
                                            <p:txEl>
                                              <p:pRg st="4" end="4"/>
                                            </p:txEl>
                                          </p:spTgt>
                                        </p:tgtEl>
                                        <p:attrNameLst>
                                          <p:attrName>style.visibility</p:attrName>
                                        </p:attrNameLst>
                                      </p:cBhvr>
                                      <p:to>
                                        <p:strVal val="visible"/>
                                      </p:to>
                                    </p:set>
                                    <p:animEffect transition="in" filter="fade">
                                      <p:cBhvr>
                                        <p:cTn id="27" dur="500"/>
                                        <p:tgtEl>
                                          <p:spTgt spid="2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7">
                                            <p:txEl>
                                              <p:pRg st="5" end="5"/>
                                            </p:txEl>
                                          </p:spTgt>
                                        </p:tgtEl>
                                        <p:attrNameLst>
                                          <p:attrName>style.visibility</p:attrName>
                                        </p:attrNameLst>
                                      </p:cBhvr>
                                      <p:to>
                                        <p:strVal val="visible"/>
                                      </p:to>
                                    </p:set>
                                    <p:animEffect transition="in" filter="fade">
                                      <p:cBhvr>
                                        <p:cTn id="32" dur="500"/>
                                        <p:tgtEl>
                                          <p:spTgt spid="2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4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 name="Picture 4">
            <a:extLst>
              <a:ext uri="{FF2B5EF4-FFF2-40B4-BE49-F238E27FC236}">
                <a16:creationId xmlns:a16="http://schemas.microsoft.com/office/drawing/2014/main" id="{4B740290-7C15-4CFF-958C-D0774D651FF4}"/>
              </a:ext>
            </a:extLst>
          </p:cNvPr>
          <p:cNvPicPr>
            <a:picLocks noChangeAspect="1"/>
          </p:cNvPicPr>
          <p:nvPr/>
        </p:nvPicPr>
        <p:blipFill>
          <a:blip r:embed="rId3"/>
          <a:stretch>
            <a:fillRect/>
          </a:stretch>
        </p:blipFill>
        <p:spPr>
          <a:xfrm>
            <a:off x="2115046" y="134880"/>
            <a:ext cx="4913908" cy="4873740"/>
          </a:xfrm>
          <a:prstGeom prst="rect">
            <a:avLst/>
          </a:prstGeom>
        </p:spPr>
      </p:pic>
    </p:spTree>
    <p:extLst>
      <p:ext uri="{BB962C8B-B14F-4D97-AF65-F5344CB8AC3E}">
        <p14:creationId xmlns:p14="http://schemas.microsoft.com/office/powerpoint/2010/main" val="28752099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5" name="Google Shape;255;p30"/>
          <p:cNvPicPr preferRelativeResize="0"/>
          <p:nvPr/>
        </p:nvPicPr>
        <p:blipFill>
          <a:blip r:embed="rId3">
            <a:alphaModFix/>
          </a:blip>
          <a:stretch>
            <a:fillRect/>
          </a:stretch>
        </p:blipFill>
        <p:spPr>
          <a:xfrm>
            <a:off x="1272212" y="3128340"/>
            <a:ext cx="2484425" cy="1783185"/>
          </a:xfrm>
          <a:prstGeom prst="rect">
            <a:avLst/>
          </a:prstGeom>
          <a:noFill/>
          <a:ln>
            <a:noFill/>
          </a:ln>
        </p:spPr>
      </p:pic>
      <p:pic>
        <p:nvPicPr>
          <p:cNvPr id="256" name="Google Shape;256;p30"/>
          <p:cNvPicPr preferRelativeResize="0"/>
          <p:nvPr/>
        </p:nvPicPr>
        <p:blipFill>
          <a:blip r:embed="rId4">
            <a:alphaModFix/>
          </a:blip>
          <a:stretch>
            <a:fillRect/>
          </a:stretch>
        </p:blipFill>
        <p:spPr>
          <a:xfrm>
            <a:off x="1796678" y="919665"/>
            <a:ext cx="3252404" cy="1949404"/>
          </a:xfrm>
          <a:prstGeom prst="rect">
            <a:avLst/>
          </a:prstGeom>
          <a:noFill/>
          <a:ln>
            <a:noFill/>
          </a:ln>
        </p:spPr>
      </p:pic>
      <p:sp>
        <p:nvSpPr>
          <p:cNvPr id="9" name="Google Shape;121;p16">
            <a:extLst>
              <a:ext uri="{FF2B5EF4-FFF2-40B4-BE49-F238E27FC236}">
                <a16:creationId xmlns:a16="http://schemas.microsoft.com/office/drawing/2014/main" id="{72D2467F-54EC-440B-B259-A7F68B0915CA}"/>
              </a:ext>
            </a:extLst>
          </p:cNvPr>
          <p:cNvSpPr txBox="1">
            <a:spLocks noGrp="1"/>
          </p:cNvSpPr>
          <p:nvPr>
            <p:ph type="title"/>
          </p:nvPr>
        </p:nvSpPr>
        <p:spPr>
          <a:xfrm>
            <a:off x="775801" y="108170"/>
            <a:ext cx="788317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cap="none" dirty="0">
                <a:latin typeface="Abadi" panose="020B0604020104020204" pitchFamily="34" charset="0"/>
              </a:rPr>
              <a:t>Applications</a:t>
            </a:r>
          </a:p>
        </p:txBody>
      </p:sp>
      <p:pic>
        <p:nvPicPr>
          <p:cNvPr id="5" name="Picture 4">
            <a:extLst>
              <a:ext uri="{FF2B5EF4-FFF2-40B4-BE49-F238E27FC236}">
                <a16:creationId xmlns:a16="http://schemas.microsoft.com/office/drawing/2014/main" id="{34153D0F-D958-4249-9AB6-538269D515BD}"/>
              </a:ext>
            </a:extLst>
          </p:cNvPr>
          <p:cNvPicPr>
            <a:picLocks noChangeAspect="1"/>
          </p:cNvPicPr>
          <p:nvPr/>
        </p:nvPicPr>
        <p:blipFill>
          <a:blip r:embed="rId5"/>
          <a:stretch>
            <a:fillRect/>
          </a:stretch>
        </p:blipFill>
        <p:spPr>
          <a:xfrm>
            <a:off x="4370545" y="3116018"/>
            <a:ext cx="2683396" cy="1807828"/>
          </a:xfrm>
          <a:prstGeom prst="rect">
            <a:avLst/>
          </a:prstGeom>
        </p:spPr>
      </p:pic>
      <p:pic>
        <p:nvPicPr>
          <p:cNvPr id="7" name="Picture 6">
            <a:extLst>
              <a:ext uri="{FF2B5EF4-FFF2-40B4-BE49-F238E27FC236}">
                <a16:creationId xmlns:a16="http://schemas.microsoft.com/office/drawing/2014/main" id="{F8F9ED6E-F3EA-4719-8742-5C93E7A5ED87}"/>
              </a:ext>
            </a:extLst>
          </p:cNvPr>
          <p:cNvPicPr>
            <a:picLocks noChangeAspect="1"/>
          </p:cNvPicPr>
          <p:nvPr/>
        </p:nvPicPr>
        <p:blipFill>
          <a:blip r:embed="rId6"/>
          <a:stretch>
            <a:fillRect/>
          </a:stretch>
        </p:blipFill>
        <p:spPr>
          <a:xfrm>
            <a:off x="5568179" y="919665"/>
            <a:ext cx="2812499" cy="194940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7" name="Google Shape;121;p16">
            <a:extLst>
              <a:ext uri="{FF2B5EF4-FFF2-40B4-BE49-F238E27FC236}">
                <a16:creationId xmlns:a16="http://schemas.microsoft.com/office/drawing/2014/main" id="{E78E096F-9C22-424F-B01C-7CD45E51F269}"/>
              </a:ext>
            </a:extLst>
          </p:cNvPr>
          <p:cNvSpPr txBox="1">
            <a:spLocks noGrp="1"/>
          </p:cNvSpPr>
          <p:nvPr>
            <p:ph type="title"/>
          </p:nvPr>
        </p:nvSpPr>
        <p:spPr>
          <a:xfrm>
            <a:off x="775800" y="92266"/>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Applications</a:t>
            </a:r>
          </a:p>
        </p:txBody>
      </p:sp>
      <p:pic>
        <p:nvPicPr>
          <p:cNvPr id="8" name="Google Shape;254;p30">
            <a:extLst>
              <a:ext uri="{FF2B5EF4-FFF2-40B4-BE49-F238E27FC236}">
                <a16:creationId xmlns:a16="http://schemas.microsoft.com/office/drawing/2014/main" id="{83C15BEA-524D-488A-BD3B-3899F40D4B9A}"/>
              </a:ext>
            </a:extLst>
          </p:cNvPr>
          <p:cNvPicPr preferRelativeResize="0"/>
          <p:nvPr/>
        </p:nvPicPr>
        <p:blipFill>
          <a:blip r:embed="rId3">
            <a:alphaModFix/>
          </a:blip>
          <a:stretch>
            <a:fillRect/>
          </a:stretch>
        </p:blipFill>
        <p:spPr>
          <a:xfrm flipH="1">
            <a:off x="1089329" y="834887"/>
            <a:ext cx="6965342" cy="412536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7" name="Google Shape;121;p16">
            <a:extLst>
              <a:ext uri="{FF2B5EF4-FFF2-40B4-BE49-F238E27FC236}">
                <a16:creationId xmlns:a16="http://schemas.microsoft.com/office/drawing/2014/main" id="{E78E096F-9C22-424F-B01C-7CD45E51F269}"/>
              </a:ext>
            </a:extLst>
          </p:cNvPr>
          <p:cNvSpPr txBox="1">
            <a:spLocks noGrp="1"/>
          </p:cNvSpPr>
          <p:nvPr>
            <p:ph type="title"/>
          </p:nvPr>
        </p:nvSpPr>
        <p:spPr>
          <a:xfrm>
            <a:off x="775800" y="28656"/>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Applications</a:t>
            </a:r>
          </a:p>
        </p:txBody>
      </p:sp>
      <p:pic>
        <p:nvPicPr>
          <p:cNvPr id="6146" name="Picture 2" descr="demo_gif">
            <a:extLst>
              <a:ext uri="{FF2B5EF4-FFF2-40B4-BE49-F238E27FC236}">
                <a16:creationId xmlns:a16="http://schemas.microsoft.com/office/drawing/2014/main" id="{237C576D-AE36-4C70-9E0E-29E264CB9E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68734" y="714756"/>
            <a:ext cx="7451697" cy="419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55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8" name="Google Shape;121;p16">
            <a:extLst>
              <a:ext uri="{FF2B5EF4-FFF2-40B4-BE49-F238E27FC236}">
                <a16:creationId xmlns:a16="http://schemas.microsoft.com/office/drawing/2014/main" id="{0A3BE34A-C230-4969-BF1A-CC220A2564DD}"/>
              </a:ext>
            </a:extLst>
          </p:cNvPr>
          <p:cNvSpPr txBox="1">
            <a:spLocks noGrp="1"/>
          </p:cNvSpPr>
          <p:nvPr>
            <p:ph type="title"/>
          </p:nvPr>
        </p:nvSpPr>
        <p:spPr>
          <a:xfrm>
            <a:off x="921170" y="321735"/>
            <a:ext cx="7840134" cy="8332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a:latin typeface="Abadi" panose="020B0604020104020204" pitchFamily="34" charset="0"/>
              </a:rPr>
              <a:t>How about ROS2</a:t>
            </a:r>
            <a:r>
              <a:rPr lang="en-GB" b="1" cap="none" dirty="0">
                <a:latin typeface="Abadi" panose="020B0604020104020204" pitchFamily="34" charset="0"/>
              </a:rPr>
              <a:t>?</a:t>
            </a:r>
          </a:p>
        </p:txBody>
      </p:sp>
      <p:pic>
        <p:nvPicPr>
          <p:cNvPr id="5122" name="Picture 2" descr="ROS 2 · GitHub">
            <a:extLst>
              <a:ext uri="{FF2B5EF4-FFF2-40B4-BE49-F238E27FC236}">
                <a16:creationId xmlns:a16="http://schemas.microsoft.com/office/drawing/2014/main" id="{C0A8CE50-A3F3-45A9-B831-3DA768AC3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737" y="1808022"/>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4"/>
          <p:cNvSpPr/>
          <p:nvPr/>
        </p:nvSpPr>
        <p:spPr>
          <a:xfrm>
            <a:off x="1589034" y="2001048"/>
            <a:ext cx="2254674" cy="565024"/>
          </a:xfrm>
          <a:prstGeom prst="rect">
            <a:avLst/>
          </a:prstGeom>
        </p:spPr>
        <p:txBody>
          <a:bodyPr>
            <a:prstTxWarp prst="textPlain">
              <a:avLst/>
            </a:prstTxWarp>
          </a:bodyPr>
          <a:lstStyle/>
          <a:p>
            <a:pPr lvl="0" algn="ctr"/>
            <a:r>
              <a:rPr i="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a:rPr>
              <a:t>Nodes</a:t>
            </a:r>
          </a:p>
        </p:txBody>
      </p:sp>
      <p:sp>
        <p:nvSpPr>
          <p:cNvPr id="300" name="Google Shape;300;p34"/>
          <p:cNvSpPr/>
          <p:nvPr/>
        </p:nvSpPr>
        <p:spPr>
          <a:xfrm>
            <a:off x="5569621" y="2009001"/>
            <a:ext cx="2251425" cy="710161"/>
          </a:xfrm>
          <a:prstGeom prst="rect">
            <a:avLst/>
          </a:prstGeom>
        </p:spPr>
        <p:txBody>
          <a:bodyPr>
            <a:prstTxWarp prst="textPlain">
              <a:avLst/>
            </a:prstTxWarp>
          </a:bodyPr>
          <a:lstStyle/>
          <a:p>
            <a:pPr lvl="0" algn="ctr"/>
            <a:r>
              <a:rPr i="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a:rPr>
              <a:t>Topics</a:t>
            </a:r>
          </a:p>
        </p:txBody>
      </p:sp>
      <p:sp>
        <p:nvSpPr>
          <p:cNvPr id="8" name="Google Shape;121;p16">
            <a:extLst>
              <a:ext uri="{FF2B5EF4-FFF2-40B4-BE49-F238E27FC236}">
                <a16:creationId xmlns:a16="http://schemas.microsoft.com/office/drawing/2014/main" id="{0A3BE34A-C230-4969-BF1A-CC220A2564DD}"/>
              </a:ext>
            </a:extLst>
          </p:cNvPr>
          <p:cNvSpPr txBox="1">
            <a:spLocks noGrp="1"/>
          </p:cNvSpPr>
          <p:nvPr>
            <p:ph type="title"/>
          </p:nvPr>
        </p:nvSpPr>
        <p:spPr>
          <a:xfrm>
            <a:off x="775800" y="243340"/>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ROS Fundamental Concepts</a:t>
            </a:r>
          </a:p>
        </p:txBody>
      </p:sp>
      <p:sp>
        <p:nvSpPr>
          <p:cNvPr id="6" name="Google Shape;300;p34">
            <a:extLst>
              <a:ext uri="{FF2B5EF4-FFF2-40B4-BE49-F238E27FC236}">
                <a16:creationId xmlns:a16="http://schemas.microsoft.com/office/drawing/2014/main" id="{FBE46E47-347F-4720-92A0-0E2E873297B3}"/>
              </a:ext>
            </a:extLst>
          </p:cNvPr>
          <p:cNvSpPr/>
          <p:nvPr/>
        </p:nvSpPr>
        <p:spPr>
          <a:xfrm>
            <a:off x="3056623" y="3366281"/>
            <a:ext cx="3304420" cy="710161"/>
          </a:xfrm>
          <a:prstGeom prst="rect">
            <a:avLst/>
          </a:prstGeom>
        </p:spPr>
        <p:txBody>
          <a:bodyPr>
            <a:prstTxWarp prst="textPlain">
              <a:avLst/>
            </a:prstTxWarp>
          </a:bodyPr>
          <a:lstStyle/>
          <a:p>
            <a:pPr lvl="0" algn="ctr"/>
            <a:r>
              <a:rPr lang="en-US" i="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a:rPr>
              <a:t>Messages</a:t>
            </a:r>
            <a:endParaRPr i="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a:endParaRPr>
          </a:p>
        </p:txBody>
      </p:sp>
    </p:spTree>
    <p:extLst>
      <p:ext uri="{BB962C8B-B14F-4D97-AF65-F5344CB8AC3E}">
        <p14:creationId xmlns:p14="http://schemas.microsoft.com/office/powerpoint/2010/main" val="23013129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500"/>
                                        <p:tgtEl>
                                          <p:spTgt spid="299"/>
                                        </p:tgtEl>
                                      </p:cBhvr>
                                    </p:animEffect>
                                  </p:childTnLst>
                                </p:cTn>
                              </p:par>
                              <p:par>
                                <p:cTn id="8" presetID="10" presetClass="entr" presetSubtype="0" fill="hold" nodeType="withEffect">
                                  <p:stCondLst>
                                    <p:cond delay="0"/>
                                  </p:stCondLst>
                                  <p:childTnLst>
                                    <p:set>
                                      <p:cBhvr>
                                        <p:cTn id="9" dur="1" fill="hold">
                                          <p:stCondLst>
                                            <p:cond delay="0"/>
                                          </p:stCondLst>
                                        </p:cTn>
                                        <p:tgtEl>
                                          <p:spTgt spid="300"/>
                                        </p:tgtEl>
                                        <p:attrNameLst>
                                          <p:attrName>style.visibility</p:attrName>
                                        </p:attrNameLst>
                                      </p:cBhvr>
                                      <p:to>
                                        <p:strVal val="visible"/>
                                      </p:to>
                                    </p:set>
                                    <p:animEffect transition="in" filter="fade">
                                      <p:cBhvr>
                                        <p:cTn id="10" dur="500"/>
                                        <p:tgtEl>
                                          <p:spTgt spid="30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38"/>
          <p:cNvSpPr/>
          <p:nvPr/>
        </p:nvSpPr>
        <p:spPr>
          <a:xfrm>
            <a:off x="909321" y="1544718"/>
            <a:ext cx="7579800" cy="30414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txBox="1"/>
          <p:nvPr/>
        </p:nvSpPr>
        <p:spPr>
          <a:xfrm>
            <a:off x="909321" y="1544718"/>
            <a:ext cx="27093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ROS</a:t>
            </a:r>
            <a:endParaRPr>
              <a:latin typeface="Roboto"/>
              <a:ea typeface="Roboto"/>
              <a:cs typeface="Roboto"/>
              <a:sym typeface="Roboto"/>
            </a:endParaRPr>
          </a:p>
        </p:txBody>
      </p:sp>
      <p:sp>
        <p:nvSpPr>
          <p:cNvPr id="346" name="Google Shape;346;p38"/>
          <p:cNvSpPr txBox="1"/>
          <p:nvPr/>
        </p:nvSpPr>
        <p:spPr>
          <a:xfrm>
            <a:off x="5458720" y="3372678"/>
            <a:ext cx="2103300" cy="732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Sensors</a:t>
            </a:r>
            <a:endParaRPr>
              <a:latin typeface="Roboto"/>
              <a:ea typeface="Roboto"/>
              <a:cs typeface="Roboto"/>
              <a:sym typeface="Roboto"/>
            </a:endParaRPr>
          </a:p>
        </p:txBody>
      </p:sp>
      <p:sp>
        <p:nvSpPr>
          <p:cNvPr id="347" name="Google Shape;347;p38"/>
          <p:cNvSpPr txBox="1"/>
          <p:nvPr/>
        </p:nvSpPr>
        <p:spPr>
          <a:xfrm>
            <a:off x="3591778" y="2195514"/>
            <a:ext cx="2103300" cy="732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Navigation</a:t>
            </a:r>
            <a:endParaRPr>
              <a:latin typeface="Roboto"/>
              <a:ea typeface="Roboto"/>
              <a:cs typeface="Roboto"/>
              <a:sym typeface="Roboto"/>
            </a:endParaRPr>
          </a:p>
        </p:txBody>
      </p:sp>
      <p:sp>
        <p:nvSpPr>
          <p:cNvPr id="348" name="Google Shape;348;p38"/>
          <p:cNvSpPr txBox="1"/>
          <p:nvPr/>
        </p:nvSpPr>
        <p:spPr>
          <a:xfrm>
            <a:off x="1754290" y="3342273"/>
            <a:ext cx="2103300" cy="732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Wheels and </a:t>
            </a:r>
            <a:endParaRPr>
              <a:latin typeface="Roboto"/>
              <a:ea typeface="Roboto"/>
              <a:cs typeface="Roboto"/>
              <a:sym typeface="Roboto"/>
            </a:endParaRPr>
          </a:p>
          <a:p>
            <a:pPr marL="0" lvl="0" indent="0" algn="l" rtl="0">
              <a:spcBef>
                <a:spcPts val="0"/>
              </a:spcBef>
              <a:spcAft>
                <a:spcPts val="0"/>
              </a:spcAft>
              <a:buNone/>
            </a:pPr>
            <a:r>
              <a:rPr lang="en-GB">
                <a:latin typeface="Roboto"/>
                <a:ea typeface="Roboto"/>
                <a:cs typeface="Roboto"/>
                <a:sym typeface="Roboto"/>
              </a:rPr>
              <a:t>Motor controller</a:t>
            </a:r>
            <a:endParaRPr>
              <a:latin typeface="Roboto"/>
              <a:ea typeface="Roboto"/>
              <a:cs typeface="Roboto"/>
              <a:sym typeface="Roboto"/>
            </a:endParaRPr>
          </a:p>
        </p:txBody>
      </p:sp>
      <p:pic>
        <p:nvPicPr>
          <p:cNvPr id="349" name="Google Shape;349;p38"/>
          <p:cNvPicPr preferRelativeResize="0"/>
          <p:nvPr/>
        </p:nvPicPr>
        <p:blipFill>
          <a:blip r:embed="rId3">
            <a:alphaModFix/>
          </a:blip>
          <a:stretch>
            <a:fillRect/>
          </a:stretch>
        </p:blipFill>
        <p:spPr>
          <a:xfrm>
            <a:off x="4884991" y="2195514"/>
            <a:ext cx="810087" cy="732843"/>
          </a:xfrm>
          <a:prstGeom prst="rect">
            <a:avLst/>
          </a:prstGeom>
          <a:noFill/>
          <a:ln>
            <a:noFill/>
          </a:ln>
        </p:spPr>
      </p:pic>
      <p:pic>
        <p:nvPicPr>
          <p:cNvPr id="350" name="Google Shape;350;p38"/>
          <p:cNvPicPr preferRelativeResize="0"/>
          <p:nvPr/>
        </p:nvPicPr>
        <p:blipFill>
          <a:blip r:embed="rId3">
            <a:alphaModFix/>
          </a:blip>
          <a:stretch>
            <a:fillRect/>
          </a:stretch>
        </p:blipFill>
        <p:spPr>
          <a:xfrm>
            <a:off x="6751946" y="3372678"/>
            <a:ext cx="810087" cy="732843"/>
          </a:xfrm>
          <a:prstGeom prst="rect">
            <a:avLst/>
          </a:prstGeom>
          <a:noFill/>
          <a:ln>
            <a:noFill/>
          </a:ln>
        </p:spPr>
      </p:pic>
      <p:pic>
        <p:nvPicPr>
          <p:cNvPr id="351" name="Google Shape;351;p38"/>
          <p:cNvPicPr preferRelativeResize="0"/>
          <p:nvPr/>
        </p:nvPicPr>
        <p:blipFill>
          <a:blip r:embed="rId3">
            <a:alphaModFix/>
          </a:blip>
          <a:stretch>
            <a:fillRect/>
          </a:stretch>
        </p:blipFill>
        <p:spPr>
          <a:xfrm>
            <a:off x="3227390" y="3342298"/>
            <a:ext cx="810087" cy="732843"/>
          </a:xfrm>
          <a:prstGeom prst="rect">
            <a:avLst/>
          </a:prstGeom>
          <a:noFill/>
          <a:ln>
            <a:noFill/>
          </a:ln>
        </p:spPr>
      </p:pic>
      <p:sp>
        <p:nvSpPr>
          <p:cNvPr id="352" name="Google Shape;352;p38"/>
          <p:cNvSpPr/>
          <p:nvPr/>
        </p:nvSpPr>
        <p:spPr>
          <a:xfrm rot="1945502">
            <a:off x="5915530" y="2825307"/>
            <a:ext cx="742453" cy="249996"/>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1935921">
            <a:off x="2514935" y="2825570"/>
            <a:ext cx="742918" cy="250386"/>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3176696" y="1895043"/>
            <a:ext cx="2906400" cy="1340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1293096" y="3095968"/>
            <a:ext cx="3186600" cy="1225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4917071" y="3167268"/>
            <a:ext cx="3186600" cy="1225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1;p16">
            <a:extLst>
              <a:ext uri="{FF2B5EF4-FFF2-40B4-BE49-F238E27FC236}">
                <a16:creationId xmlns:a16="http://schemas.microsoft.com/office/drawing/2014/main" id="{7AC6D4FC-CE05-48CC-9DE3-77F1FAFCF377}"/>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What are ROS Nodes?</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499"/>
                                        <p:tgtEl>
                                          <p:spTgt spid="353"/>
                                        </p:tgtEl>
                                      </p:cBhvr>
                                    </p:animEffect>
                                    <p:set>
                                      <p:cBhvr>
                                        <p:cTn id="7" dur="1" fill="hold">
                                          <p:stCondLst>
                                            <p:cond delay="499"/>
                                          </p:stCondLst>
                                        </p:cTn>
                                        <p:tgtEl>
                                          <p:spTgt spid="35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99"/>
                                        <p:tgtEl>
                                          <p:spTgt spid="352"/>
                                        </p:tgtEl>
                                      </p:cBhvr>
                                    </p:animEffect>
                                    <p:set>
                                      <p:cBhvr>
                                        <p:cTn id="10" dur="1" fill="hold">
                                          <p:stCondLst>
                                            <p:cond delay="499"/>
                                          </p:stCondLst>
                                        </p:cTn>
                                        <p:tgtEl>
                                          <p:spTgt spid="352"/>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animEffect transition="in" filter="fade">
                                      <p:cBhvr>
                                        <p:cTn id="13" dur="500"/>
                                        <p:tgtEl>
                                          <p:spTgt spid="354"/>
                                        </p:tgtEl>
                                      </p:cBhvr>
                                    </p:animEffect>
                                  </p:childTnLst>
                                </p:cTn>
                              </p:par>
                              <p:par>
                                <p:cTn id="14" presetID="10" presetClass="entr" presetSubtype="0" fill="hold" nodeType="withEffect">
                                  <p:stCondLst>
                                    <p:cond delay="0"/>
                                  </p:stCondLst>
                                  <p:childTnLst>
                                    <p:set>
                                      <p:cBhvr>
                                        <p:cTn id="15" dur="1" fill="hold">
                                          <p:stCondLst>
                                            <p:cond delay="0"/>
                                          </p:stCondLst>
                                        </p:cTn>
                                        <p:tgtEl>
                                          <p:spTgt spid="356"/>
                                        </p:tgtEl>
                                        <p:attrNameLst>
                                          <p:attrName>style.visibility</p:attrName>
                                        </p:attrNameLst>
                                      </p:cBhvr>
                                      <p:to>
                                        <p:strVal val="visible"/>
                                      </p:to>
                                    </p:set>
                                    <p:animEffect transition="in" filter="fade">
                                      <p:cBhvr>
                                        <p:cTn id="16" dur="500"/>
                                        <p:tgtEl>
                                          <p:spTgt spid="356"/>
                                        </p:tgtEl>
                                      </p:cBhvr>
                                    </p:animEffect>
                                  </p:childTnLst>
                                </p:cTn>
                              </p:par>
                              <p:par>
                                <p:cTn id="17" presetID="10" presetClass="entr" presetSubtype="0" fill="hold" nodeType="withEffect">
                                  <p:stCondLst>
                                    <p:cond delay="0"/>
                                  </p:stCondLst>
                                  <p:childTnLst>
                                    <p:set>
                                      <p:cBhvr>
                                        <p:cTn id="18" dur="1" fill="hold">
                                          <p:stCondLst>
                                            <p:cond delay="0"/>
                                          </p:stCondLst>
                                        </p:cTn>
                                        <p:tgtEl>
                                          <p:spTgt spid="355"/>
                                        </p:tgtEl>
                                        <p:attrNameLst>
                                          <p:attrName>style.visibility</p:attrName>
                                        </p:attrNameLst>
                                      </p:cBhvr>
                                      <p:to>
                                        <p:strVal val="visible"/>
                                      </p:to>
                                    </p:set>
                                    <p:animEffect transition="in" filter="fade">
                                      <p:cBhvr>
                                        <p:cTn id="19"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35"/>
          <p:cNvSpPr/>
          <p:nvPr/>
        </p:nvSpPr>
        <p:spPr>
          <a:xfrm>
            <a:off x="957028" y="1520865"/>
            <a:ext cx="7579800" cy="30414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txBox="1"/>
          <p:nvPr/>
        </p:nvSpPr>
        <p:spPr>
          <a:xfrm>
            <a:off x="957028" y="1520865"/>
            <a:ext cx="27093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ROS</a:t>
            </a:r>
            <a:endParaRPr>
              <a:latin typeface="Roboto"/>
              <a:ea typeface="Roboto"/>
              <a:cs typeface="Roboto"/>
              <a:sym typeface="Roboto"/>
            </a:endParaRPr>
          </a:p>
        </p:txBody>
      </p:sp>
      <p:sp>
        <p:nvSpPr>
          <p:cNvPr id="308" name="Google Shape;308;p35"/>
          <p:cNvSpPr txBox="1"/>
          <p:nvPr/>
        </p:nvSpPr>
        <p:spPr>
          <a:xfrm>
            <a:off x="5506427" y="3348825"/>
            <a:ext cx="2103300" cy="732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Sensors</a:t>
            </a:r>
            <a:endParaRPr>
              <a:latin typeface="Roboto"/>
              <a:ea typeface="Roboto"/>
              <a:cs typeface="Roboto"/>
              <a:sym typeface="Roboto"/>
            </a:endParaRPr>
          </a:p>
        </p:txBody>
      </p:sp>
      <p:sp>
        <p:nvSpPr>
          <p:cNvPr id="309" name="Google Shape;309;p35"/>
          <p:cNvSpPr txBox="1"/>
          <p:nvPr/>
        </p:nvSpPr>
        <p:spPr>
          <a:xfrm>
            <a:off x="3639485" y="2171661"/>
            <a:ext cx="2103300" cy="732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Navigation</a:t>
            </a:r>
            <a:endParaRPr>
              <a:latin typeface="Roboto"/>
              <a:ea typeface="Roboto"/>
              <a:cs typeface="Roboto"/>
              <a:sym typeface="Roboto"/>
            </a:endParaRPr>
          </a:p>
        </p:txBody>
      </p:sp>
      <p:sp>
        <p:nvSpPr>
          <p:cNvPr id="310" name="Google Shape;310;p35"/>
          <p:cNvSpPr txBox="1"/>
          <p:nvPr/>
        </p:nvSpPr>
        <p:spPr>
          <a:xfrm>
            <a:off x="1801997" y="3318420"/>
            <a:ext cx="2103300" cy="732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Wheels and </a:t>
            </a:r>
            <a:endParaRPr>
              <a:latin typeface="Roboto"/>
              <a:ea typeface="Roboto"/>
              <a:cs typeface="Roboto"/>
              <a:sym typeface="Roboto"/>
            </a:endParaRPr>
          </a:p>
          <a:p>
            <a:pPr marL="0" lvl="0" indent="0" algn="l" rtl="0">
              <a:spcBef>
                <a:spcPts val="0"/>
              </a:spcBef>
              <a:spcAft>
                <a:spcPts val="0"/>
              </a:spcAft>
              <a:buNone/>
            </a:pPr>
            <a:r>
              <a:rPr lang="en-GB">
                <a:latin typeface="Roboto"/>
                <a:ea typeface="Roboto"/>
                <a:cs typeface="Roboto"/>
                <a:sym typeface="Roboto"/>
              </a:rPr>
              <a:t>Motor controller</a:t>
            </a:r>
            <a:endParaRPr>
              <a:latin typeface="Roboto"/>
              <a:ea typeface="Roboto"/>
              <a:cs typeface="Roboto"/>
              <a:sym typeface="Roboto"/>
            </a:endParaRPr>
          </a:p>
        </p:txBody>
      </p:sp>
      <p:pic>
        <p:nvPicPr>
          <p:cNvPr id="311" name="Google Shape;311;p35"/>
          <p:cNvPicPr preferRelativeResize="0"/>
          <p:nvPr/>
        </p:nvPicPr>
        <p:blipFill>
          <a:blip r:embed="rId3">
            <a:alphaModFix/>
          </a:blip>
          <a:stretch>
            <a:fillRect/>
          </a:stretch>
        </p:blipFill>
        <p:spPr>
          <a:xfrm>
            <a:off x="4932698" y="2171661"/>
            <a:ext cx="810087" cy="732843"/>
          </a:xfrm>
          <a:prstGeom prst="rect">
            <a:avLst/>
          </a:prstGeom>
          <a:noFill/>
          <a:ln>
            <a:noFill/>
          </a:ln>
        </p:spPr>
      </p:pic>
      <p:pic>
        <p:nvPicPr>
          <p:cNvPr id="312" name="Google Shape;312;p35"/>
          <p:cNvPicPr preferRelativeResize="0"/>
          <p:nvPr/>
        </p:nvPicPr>
        <p:blipFill>
          <a:blip r:embed="rId3">
            <a:alphaModFix/>
          </a:blip>
          <a:stretch>
            <a:fillRect/>
          </a:stretch>
        </p:blipFill>
        <p:spPr>
          <a:xfrm>
            <a:off x="6799653" y="3348825"/>
            <a:ext cx="810087" cy="732843"/>
          </a:xfrm>
          <a:prstGeom prst="rect">
            <a:avLst/>
          </a:prstGeom>
          <a:noFill/>
          <a:ln>
            <a:noFill/>
          </a:ln>
        </p:spPr>
      </p:pic>
      <p:pic>
        <p:nvPicPr>
          <p:cNvPr id="313" name="Google Shape;313;p35"/>
          <p:cNvPicPr preferRelativeResize="0"/>
          <p:nvPr/>
        </p:nvPicPr>
        <p:blipFill>
          <a:blip r:embed="rId3">
            <a:alphaModFix/>
          </a:blip>
          <a:stretch>
            <a:fillRect/>
          </a:stretch>
        </p:blipFill>
        <p:spPr>
          <a:xfrm>
            <a:off x="3275097" y="3318445"/>
            <a:ext cx="810087" cy="732843"/>
          </a:xfrm>
          <a:prstGeom prst="rect">
            <a:avLst/>
          </a:prstGeom>
          <a:noFill/>
          <a:ln>
            <a:noFill/>
          </a:ln>
        </p:spPr>
      </p:pic>
      <p:sp>
        <p:nvSpPr>
          <p:cNvPr id="314" name="Google Shape;314;p35"/>
          <p:cNvSpPr/>
          <p:nvPr/>
        </p:nvSpPr>
        <p:spPr>
          <a:xfrm rot="1945502">
            <a:off x="5963237" y="2801454"/>
            <a:ext cx="742453" cy="249996"/>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rot="-1935921">
            <a:off x="2562642" y="2801717"/>
            <a:ext cx="742918" cy="250386"/>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rot="-1910000">
            <a:off x="2334979" y="2639927"/>
            <a:ext cx="1281448" cy="517229"/>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rot="1985201">
            <a:off x="5702653" y="2641506"/>
            <a:ext cx="1193060" cy="516977"/>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p16">
            <a:extLst>
              <a:ext uri="{FF2B5EF4-FFF2-40B4-BE49-F238E27FC236}">
                <a16:creationId xmlns:a16="http://schemas.microsoft.com/office/drawing/2014/main" id="{81718CBA-8963-4041-B93B-BCAB5BD1C558}"/>
              </a:ext>
            </a:extLst>
          </p:cNvPr>
          <p:cNvSpPr txBox="1">
            <a:spLocks/>
          </p:cNvSpPr>
          <p:nvPr/>
        </p:nvSpPr>
        <p:spPr>
          <a:xfrm>
            <a:off x="775800" y="171778"/>
            <a:ext cx="8081953" cy="686100"/>
          </a:xfrm>
          <a:prstGeom prst="rect">
            <a:avLst/>
          </a:prstGeom>
        </p:spPr>
        <p:txBody>
          <a:bodyPr spcFirstLastPara="1" vert="horz" wrap="square" lIns="91425" tIns="91425" rIns="91425" bIns="91425" rtlCol="0" anchor="b" anchorCtr="0">
            <a:noAutofit/>
          </a:bodyPr>
          <a:lstStyle>
            <a:lvl1pPr lvl="0" algn="l" defTabSz="685800" rtl="0" eaLnBrk="1" latinLnBrk="0" hangingPunct="1">
              <a:lnSpc>
                <a:spcPct val="90000"/>
              </a:lnSpc>
              <a:spcBef>
                <a:spcPts val="0"/>
              </a:spcBef>
              <a:spcAft>
                <a:spcPts val="0"/>
              </a:spcAft>
              <a:buSzPts val="3000"/>
              <a:buNone/>
              <a:defRPr sz="3825" kern="1200" cap="all" spc="150" baseline="0">
                <a:solidFill>
                  <a:schemeClr val="tx2"/>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GB" b="1" cap="none" dirty="0">
                <a:latin typeface="Abadi" panose="020B0604020104020204" pitchFamily="34" charset="0"/>
              </a:rPr>
              <a:t>What are ROS Topics? Messages?</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500"/>
                                        <p:tgtEl>
                                          <p:spTgt spid="317"/>
                                        </p:tgtEl>
                                      </p:cBhvr>
                                    </p:animEffect>
                                  </p:childTnLst>
                                </p:cTn>
                              </p:par>
                              <p:par>
                                <p:cTn id="8" presetID="10" presetClass="entr" presetSubtype="0" fill="hold"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70" name="Google Shape;70;p14"/>
          <p:cNvGrpSpPr/>
          <p:nvPr/>
        </p:nvGrpSpPr>
        <p:grpSpPr>
          <a:xfrm>
            <a:off x="520070" y="966097"/>
            <a:ext cx="8374200" cy="3658356"/>
            <a:chOff x="369150" y="324425"/>
            <a:chExt cx="8374200" cy="4412975"/>
          </a:xfrm>
          <a:solidFill>
            <a:schemeClr val="accent3">
              <a:lumMod val="40000"/>
              <a:lumOff val="60000"/>
            </a:schemeClr>
          </a:solidFill>
        </p:grpSpPr>
        <p:sp>
          <p:nvSpPr>
            <p:cNvPr id="71" name="Google Shape;71;p14"/>
            <p:cNvSpPr/>
            <p:nvPr/>
          </p:nvSpPr>
          <p:spPr>
            <a:xfrm>
              <a:off x="369150" y="4688200"/>
              <a:ext cx="2810400" cy="492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p:nvPr/>
          </p:nvSpPr>
          <p:spPr>
            <a:xfrm>
              <a:off x="400650" y="324650"/>
              <a:ext cx="8342700" cy="492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4"/>
            <p:cNvSpPr/>
            <p:nvPr/>
          </p:nvSpPr>
          <p:spPr>
            <a:xfrm rot="-5400000">
              <a:off x="-1806600" y="2500175"/>
              <a:ext cx="4400700" cy="492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4"/>
            <p:cNvSpPr/>
            <p:nvPr/>
          </p:nvSpPr>
          <p:spPr>
            <a:xfrm rot="-5400000">
              <a:off x="6516450" y="2509975"/>
              <a:ext cx="4404600" cy="492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5883750" y="4688200"/>
              <a:ext cx="2832000" cy="492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6" name="Google Shape;76;p14"/>
          <p:cNvPicPr preferRelativeResize="0"/>
          <p:nvPr/>
        </p:nvPicPr>
        <p:blipFill rotWithShape="1">
          <a:blip r:embed="rId3">
            <a:alphaModFix/>
          </a:blip>
          <a:srcRect l="21043" t="39737" r="20582" b="38781"/>
          <a:stretch/>
        </p:blipFill>
        <p:spPr>
          <a:xfrm>
            <a:off x="3581220" y="3897118"/>
            <a:ext cx="2251899" cy="1104825"/>
          </a:xfrm>
          <a:prstGeom prst="rect">
            <a:avLst/>
          </a:prstGeom>
          <a:noFill/>
          <a:ln>
            <a:noFill/>
          </a:ln>
        </p:spPr>
      </p:pic>
      <p:sp>
        <p:nvSpPr>
          <p:cNvPr id="77" name="Google Shape;77;p14"/>
          <p:cNvSpPr txBox="1"/>
          <p:nvPr/>
        </p:nvSpPr>
        <p:spPr>
          <a:xfrm>
            <a:off x="769800" y="144950"/>
            <a:ext cx="8374200" cy="63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300"/>
              <a:buFont typeface="Arial"/>
              <a:buNone/>
            </a:pPr>
            <a:r>
              <a:rPr lang="en-GB" sz="3300" b="1" i="0" u="none" strike="noStrike" cap="none" dirty="0">
                <a:solidFill>
                  <a:schemeClr val="dk1"/>
                </a:solidFill>
                <a:latin typeface="Abadi" panose="020B0604020104020204" pitchFamily="34" charset="0"/>
                <a:ea typeface="Old Standard TT"/>
                <a:cs typeface="Old Standard TT"/>
                <a:sym typeface="Old Standard TT"/>
              </a:rPr>
              <a:t>MLDA@EEE - Our Mission</a:t>
            </a:r>
            <a:endParaRPr sz="3300" b="1" i="0" u="none" strike="noStrike" cap="none" dirty="0">
              <a:solidFill>
                <a:schemeClr val="dk1"/>
              </a:solidFill>
              <a:latin typeface="Abadi" panose="020B0604020104020204" pitchFamily="34" charset="0"/>
              <a:ea typeface="Old Standard TT"/>
              <a:cs typeface="Old Standard TT"/>
              <a:sym typeface="Old Standard TT"/>
            </a:endParaRPr>
          </a:p>
        </p:txBody>
      </p:sp>
      <p:sp>
        <p:nvSpPr>
          <p:cNvPr id="78" name="Google Shape;78;p14"/>
          <p:cNvSpPr txBox="1"/>
          <p:nvPr/>
        </p:nvSpPr>
        <p:spPr>
          <a:xfrm>
            <a:off x="491428" y="850793"/>
            <a:ext cx="8431500" cy="891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Calibri"/>
                <a:ea typeface="Calibri"/>
                <a:cs typeface="Calibri"/>
                <a:sym typeface="Calibri"/>
              </a:rPr>
              <a:t>Provide an integrated platform for EEE/IEM students to learn and implement Machine Learning, Data Science &amp; AI, as well as facilitate connections with the industry.</a:t>
            </a:r>
            <a:endParaRPr sz="1800" b="0" i="0" u="none" strike="noStrike" cap="none" dirty="0">
              <a:solidFill>
                <a:schemeClr val="dk1"/>
              </a:solidFill>
              <a:latin typeface="Calibri"/>
              <a:ea typeface="Calibri"/>
              <a:cs typeface="Calibri"/>
              <a:sym typeface="Calibri"/>
            </a:endParaRPr>
          </a:p>
        </p:txBody>
      </p:sp>
      <p:pic>
        <p:nvPicPr>
          <p:cNvPr id="79" name="Google Shape;79;p14"/>
          <p:cNvPicPr preferRelativeResize="0"/>
          <p:nvPr/>
        </p:nvPicPr>
        <p:blipFill rotWithShape="1">
          <a:blip r:embed="rId3">
            <a:alphaModFix/>
          </a:blip>
          <a:srcRect l="21043" t="39737" r="20582" b="38781"/>
          <a:stretch/>
        </p:blipFill>
        <p:spPr>
          <a:xfrm>
            <a:off x="1535958" y="2871493"/>
            <a:ext cx="1299382" cy="637500"/>
          </a:xfrm>
          <a:prstGeom prst="rect">
            <a:avLst/>
          </a:prstGeom>
          <a:noFill/>
          <a:ln>
            <a:noFill/>
          </a:ln>
        </p:spPr>
      </p:pic>
      <p:grpSp>
        <p:nvGrpSpPr>
          <p:cNvPr id="80" name="Google Shape;80;p14"/>
          <p:cNvGrpSpPr/>
          <p:nvPr/>
        </p:nvGrpSpPr>
        <p:grpSpPr>
          <a:xfrm>
            <a:off x="623381" y="1874599"/>
            <a:ext cx="3316488" cy="2401003"/>
            <a:chOff x="1539414" y="-71389"/>
            <a:chExt cx="4376468" cy="3839762"/>
          </a:xfrm>
        </p:grpSpPr>
        <p:sp>
          <p:nvSpPr>
            <p:cNvPr id="81" name="Google Shape;81;p14"/>
            <p:cNvSpPr/>
            <p:nvPr/>
          </p:nvSpPr>
          <p:spPr>
            <a:xfrm>
              <a:off x="2853280" y="-71389"/>
              <a:ext cx="1570200" cy="1088100"/>
            </a:xfrm>
            <a:prstGeom prst="roundRect">
              <a:avLst>
                <a:gd name="adj" fmla="val 16667"/>
              </a:avLst>
            </a:prstGeom>
            <a:solidFill>
              <a:srgbClr val="FFAB4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4"/>
            <p:cNvSpPr txBox="1"/>
            <p:nvPr/>
          </p:nvSpPr>
          <p:spPr>
            <a:xfrm>
              <a:off x="2906403" y="-18266"/>
              <a:ext cx="1464000" cy="981900"/>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GB" sz="900" b="0" i="0" u="none" strike="noStrike" cap="none">
                  <a:solidFill>
                    <a:srgbClr val="FFFFFF"/>
                  </a:solidFill>
                  <a:latin typeface="Calibri"/>
                  <a:ea typeface="Calibri"/>
                  <a:cs typeface="Calibri"/>
                  <a:sym typeface="Calibri"/>
                </a:rPr>
                <a:t>Training Area with CYNAP Core system for collaboration and presentation</a:t>
              </a:r>
              <a:endParaRPr sz="900" b="0" i="0" u="none" strike="noStrike" cap="none">
                <a:solidFill>
                  <a:srgbClr val="FFFFFF"/>
                </a:solidFill>
                <a:latin typeface="Calibri"/>
                <a:ea typeface="Calibri"/>
                <a:cs typeface="Calibri"/>
                <a:sym typeface="Calibri"/>
              </a:endParaRPr>
            </a:p>
          </p:txBody>
        </p:sp>
        <p:sp>
          <p:nvSpPr>
            <p:cNvPr id="83" name="Google Shape;83;p14"/>
            <p:cNvSpPr/>
            <p:nvPr/>
          </p:nvSpPr>
          <p:spPr>
            <a:xfrm>
              <a:off x="2076691" y="495382"/>
              <a:ext cx="3207000" cy="3207000"/>
            </a:xfrm>
            <a:custGeom>
              <a:avLst/>
              <a:gdLst/>
              <a:ahLst/>
              <a:cxnLst/>
              <a:rect l="l" t="t" r="r" b="b"/>
              <a:pathLst>
                <a:path w="120000" h="120000" extrusionOk="0">
                  <a:moveTo>
                    <a:pt x="87997" y="6933"/>
                  </a:moveTo>
                  <a:lnTo>
                    <a:pt x="87997" y="6933"/>
                  </a:lnTo>
                  <a:cubicBezTo>
                    <a:pt x="93994" y="10097"/>
                    <a:pt x="99411" y="14254"/>
                    <a:pt x="104018" y="19228"/>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p:nvPr/>
          </p:nvSpPr>
          <p:spPr>
            <a:xfrm>
              <a:off x="4436582" y="1013286"/>
              <a:ext cx="1479300" cy="1109400"/>
            </a:xfrm>
            <a:prstGeom prst="roundRect">
              <a:avLst>
                <a:gd name="adj" fmla="val 16667"/>
              </a:avLst>
            </a:prstGeom>
            <a:solidFill>
              <a:srgbClr val="FFAB4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4"/>
            <p:cNvSpPr txBox="1"/>
            <p:nvPr/>
          </p:nvSpPr>
          <p:spPr>
            <a:xfrm>
              <a:off x="4490742" y="1067446"/>
              <a:ext cx="1370700" cy="10011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rgbClr val="FFFFFF"/>
                  </a:solidFill>
                  <a:latin typeface="Calibri"/>
                  <a:ea typeface="Calibri"/>
                  <a:cs typeface="Calibri"/>
                  <a:sym typeface="Calibri"/>
                </a:rPr>
                <a:t>6 Deep Learning Workstations, 4 Nvidia GTX 1080i cards each</a:t>
              </a:r>
              <a:endParaRPr sz="1000" b="0" i="0" u="none" strike="noStrike" cap="none">
                <a:solidFill>
                  <a:srgbClr val="000000"/>
                </a:solidFill>
                <a:latin typeface="Arial"/>
                <a:ea typeface="Arial"/>
                <a:cs typeface="Arial"/>
                <a:sym typeface="Arial"/>
              </a:endParaRPr>
            </a:p>
          </p:txBody>
        </p:sp>
        <p:sp>
          <p:nvSpPr>
            <p:cNvPr id="86" name="Google Shape;86;p14"/>
            <p:cNvSpPr/>
            <p:nvPr/>
          </p:nvSpPr>
          <p:spPr>
            <a:xfrm>
              <a:off x="2055863" y="385542"/>
              <a:ext cx="3207000" cy="3207000"/>
            </a:xfrm>
            <a:custGeom>
              <a:avLst/>
              <a:gdLst/>
              <a:ahLst/>
              <a:cxnLst/>
              <a:rect l="l" t="t" r="r" b="b"/>
              <a:pathLst>
                <a:path w="120000" h="120000" extrusionOk="0">
                  <a:moveTo>
                    <a:pt x="119766" y="65289"/>
                  </a:moveTo>
                  <a:lnTo>
                    <a:pt x="119766" y="65289"/>
                  </a:lnTo>
                  <a:cubicBezTo>
                    <a:pt x="118927" y="74772"/>
                    <a:pt x="115843" y="83919"/>
                    <a:pt x="110770" y="91975"/>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4"/>
            <p:cNvSpPr/>
            <p:nvPr/>
          </p:nvSpPr>
          <p:spPr>
            <a:xfrm>
              <a:off x="3878949" y="2850073"/>
              <a:ext cx="1484100" cy="918300"/>
            </a:xfrm>
            <a:prstGeom prst="roundRect">
              <a:avLst>
                <a:gd name="adj" fmla="val 16667"/>
              </a:avLst>
            </a:prstGeom>
            <a:solidFill>
              <a:srgbClr val="FFAB4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4"/>
            <p:cNvSpPr txBox="1"/>
            <p:nvPr/>
          </p:nvSpPr>
          <p:spPr>
            <a:xfrm>
              <a:off x="3923783" y="2894907"/>
              <a:ext cx="1394400" cy="8289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rgbClr val="FFFFFF"/>
                  </a:solidFill>
                  <a:latin typeface="Calibri"/>
                  <a:ea typeface="Calibri"/>
                  <a:cs typeface="Calibri"/>
                  <a:sym typeface="Calibri"/>
                </a:rPr>
                <a:t>GPU Servers (4 x V100 + 6 x V100) and storage server</a:t>
              </a:r>
              <a:endParaRPr sz="1000" b="0" i="0" u="none" strike="noStrike" cap="none">
                <a:solidFill>
                  <a:srgbClr val="FFFFFF"/>
                </a:solidFill>
                <a:latin typeface="Calibri"/>
                <a:ea typeface="Calibri"/>
                <a:cs typeface="Calibri"/>
                <a:sym typeface="Calibri"/>
              </a:endParaRPr>
            </a:p>
          </p:txBody>
        </p:sp>
        <p:sp>
          <p:nvSpPr>
            <p:cNvPr id="89" name="Google Shape;89;p14"/>
            <p:cNvSpPr/>
            <p:nvPr/>
          </p:nvSpPr>
          <p:spPr>
            <a:xfrm>
              <a:off x="1990618" y="452912"/>
              <a:ext cx="3207000" cy="3207000"/>
            </a:xfrm>
            <a:custGeom>
              <a:avLst/>
              <a:gdLst/>
              <a:ahLst/>
              <a:cxnLst/>
              <a:rect l="l" t="t" r="r" b="b"/>
              <a:pathLst>
                <a:path w="120000" h="120000" extrusionOk="0">
                  <a:moveTo>
                    <a:pt x="70387" y="119094"/>
                  </a:moveTo>
                  <a:cubicBezTo>
                    <a:pt x="61430" y="120668"/>
                    <a:pt x="52231" y="120186"/>
                    <a:pt x="43488" y="117683"/>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1970173" y="2827978"/>
              <a:ext cx="1175700" cy="850200"/>
            </a:xfrm>
            <a:prstGeom prst="roundRect">
              <a:avLst>
                <a:gd name="adj" fmla="val 16667"/>
              </a:avLst>
            </a:prstGeom>
            <a:solidFill>
              <a:srgbClr val="FFAB4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4"/>
            <p:cNvSpPr txBox="1"/>
            <p:nvPr/>
          </p:nvSpPr>
          <p:spPr>
            <a:xfrm>
              <a:off x="2011676" y="2869481"/>
              <a:ext cx="1092600" cy="7671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rgbClr val="FFFFFF"/>
                  </a:solidFill>
                  <a:latin typeface="Calibri"/>
                  <a:ea typeface="Calibri"/>
                  <a:cs typeface="Calibri"/>
                  <a:sym typeface="Calibri"/>
                </a:rPr>
                <a:t>Ample space for project work</a:t>
              </a:r>
              <a:endParaRPr sz="1000" b="0" i="0" u="none" strike="noStrike" cap="none">
                <a:solidFill>
                  <a:srgbClr val="FFFFFF"/>
                </a:solidFill>
                <a:latin typeface="Calibri"/>
                <a:ea typeface="Calibri"/>
                <a:cs typeface="Calibri"/>
                <a:sym typeface="Calibri"/>
              </a:endParaRPr>
            </a:p>
          </p:txBody>
        </p:sp>
        <p:sp>
          <p:nvSpPr>
            <p:cNvPr id="92" name="Google Shape;92;p14"/>
            <p:cNvSpPr/>
            <p:nvPr/>
          </p:nvSpPr>
          <p:spPr>
            <a:xfrm>
              <a:off x="2030709" y="452531"/>
              <a:ext cx="3207000" cy="3207000"/>
            </a:xfrm>
            <a:custGeom>
              <a:avLst/>
              <a:gdLst/>
              <a:ahLst/>
              <a:cxnLst/>
              <a:rect l="l" t="t" r="r" b="b"/>
              <a:pathLst>
                <a:path w="120000" h="120000" extrusionOk="0">
                  <a:moveTo>
                    <a:pt x="7255" y="88600"/>
                  </a:moveTo>
                  <a:cubicBezTo>
                    <a:pt x="2120" y="79130"/>
                    <a:pt x="-371" y="68451"/>
                    <a:pt x="45" y="57686"/>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1539414" y="1025990"/>
              <a:ext cx="1189800" cy="959700"/>
            </a:xfrm>
            <a:prstGeom prst="roundRect">
              <a:avLst>
                <a:gd name="adj" fmla="val 16667"/>
              </a:avLst>
            </a:prstGeom>
            <a:solidFill>
              <a:srgbClr val="FFAB4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txBox="1"/>
            <p:nvPr/>
          </p:nvSpPr>
          <p:spPr>
            <a:xfrm>
              <a:off x="1586256" y="1072832"/>
              <a:ext cx="1095900" cy="8658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GB" sz="1000" b="0" i="0" u="none" strike="noStrike" cap="none">
                  <a:solidFill>
                    <a:srgbClr val="FFFFFF"/>
                  </a:solidFill>
                  <a:latin typeface="Calibri"/>
                  <a:ea typeface="Calibri"/>
                  <a:cs typeface="Calibri"/>
                  <a:sym typeface="Calibri"/>
                </a:rPr>
                <a:t>18 AIO workstations</a:t>
              </a:r>
              <a:endParaRPr sz="1000" b="0" i="0" u="none" strike="noStrike" cap="none">
                <a:solidFill>
                  <a:srgbClr val="FFFFFF"/>
                </a:solidFill>
                <a:latin typeface="Calibri"/>
                <a:ea typeface="Calibri"/>
                <a:cs typeface="Calibri"/>
                <a:sym typeface="Calibri"/>
              </a:endParaRPr>
            </a:p>
          </p:txBody>
        </p:sp>
        <p:sp>
          <p:nvSpPr>
            <p:cNvPr id="95" name="Google Shape;95;p14"/>
            <p:cNvSpPr/>
            <p:nvPr/>
          </p:nvSpPr>
          <p:spPr>
            <a:xfrm>
              <a:off x="2021555" y="480145"/>
              <a:ext cx="3207000" cy="3207000"/>
            </a:xfrm>
            <a:custGeom>
              <a:avLst/>
              <a:gdLst/>
              <a:ahLst/>
              <a:cxnLst/>
              <a:rect l="l" t="t" r="r" b="b"/>
              <a:pathLst>
                <a:path w="120000" h="120000" extrusionOk="0">
                  <a:moveTo>
                    <a:pt x="15040" y="20268"/>
                  </a:moveTo>
                  <a:lnTo>
                    <a:pt x="15040" y="20268"/>
                  </a:lnTo>
                  <a:cubicBezTo>
                    <a:pt x="19573" y="15139"/>
                    <a:pt x="24950" y="10823"/>
                    <a:pt x="30939" y="7507"/>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6" name="Google Shape;96;p14"/>
          <p:cNvPicPr preferRelativeResize="0"/>
          <p:nvPr/>
        </p:nvPicPr>
        <p:blipFill rotWithShape="1">
          <a:blip r:embed="rId4">
            <a:alphaModFix/>
          </a:blip>
          <a:srcRect/>
          <a:stretch/>
        </p:blipFill>
        <p:spPr>
          <a:xfrm>
            <a:off x="6372620" y="2756342"/>
            <a:ext cx="637500" cy="637500"/>
          </a:xfrm>
          <a:prstGeom prst="rect">
            <a:avLst/>
          </a:prstGeom>
          <a:noFill/>
          <a:ln>
            <a:noFill/>
          </a:ln>
        </p:spPr>
      </p:pic>
      <p:sp>
        <p:nvSpPr>
          <p:cNvPr id="97" name="Google Shape;97;p14"/>
          <p:cNvSpPr/>
          <p:nvPr/>
        </p:nvSpPr>
        <p:spPr>
          <a:xfrm>
            <a:off x="4610783" y="2056418"/>
            <a:ext cx="1014600" cy="789600"/>
          </a:xfrm>
          <a:prstGeom prst="ellipse">
            <a:avLst/>
          </a:prstGeom>
          <a:solidFill>
            <a:srgbClr val="FF99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txBox="1"/>
          <p:nvPr/>
        </p:nvSpPr>
        <p:spPr>
          <a:xfrm>
            <a:off x="4780408" y="2170318"/>
            <a:ext cx="921300" cy="4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Arial"/>
                <a:ea typeface="Arial"/>
                <a:cs typeface="Arial"/>
                <a:sym typeface="Arial"/>
              </a:rPr>
              <a:t>Industry Projects</a:t>
            </a:r>
            <a:endParaRPr sz="1100" b="0" i="0" u="none" strike="noStrike" cap="none">
              <a:solidFill>
                <a:srgbClr val="FFFFFF"/>
              </a:solidFill>
              <a:latin typeface="Arial"/>
              <a:ea typeface="Arial"/>
              <a:cs typeface="Arial"/>
              <a:sym typeface="Arial"/>
            </a:endParaRPr>
          </a:p>
        </p:txBody>
      </p:sp>
      <p:sp>
        <p:nvSpPr>
          <p:cNvPr id="99" name="Google Shape;99;p14"/>
          <p:cNvSpPr/>
          <p:nvPr/>
        </p:nvSpPr>
        <p:spPr>
          <a:xfrm>
            <a:off x="5992525" y="1630093"/>
            <a:ext cx="1397700" cy="891600"/>
          </a:xfrm>
          <a:prstGeom prst="ellipse">
            <a:avLst/>
          </a:prstGeom>
          <a:solidFill>
            <a:srgbClr val="FF99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4"/>
          <p:cNvSpPr txBox="1"/>
          <p:nvPr/>
        </p:nvSpPr>
        <p:spPr>
          <a:xfrm>
            <a:off x="5992520" y="1846093"/>
            <a:ext cx="1397700" cy="45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Arial"/>
                <a:ea typeface="Arial"/>
                <a:cs typeface="Arial"/>
                <a:sym typeface="Arial"/>
              </a:rPr>
              <a:t>MLDA@EEE</a:t>
            </a: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Arial"/>
                <a:ea typeface="Arial"/>
                <a:cs typeface="Arial"/>
                <a:sym typeface="Arial"/>
              </a:rPr>
              <a:t>FYP/DIP/URECA</a:t>
            </a:r>
            <a:endParaRPr sz="1100" b="0" i="0" u="none" strike="noStrike" cap="none">
              <a:solidFill>
                <a:srgbClr val="FFFFFF"/>
              </a:solidFill>
              <a:latin typeface="Arial"/>
              <a:ea typeface="Arial"/>
              <a:cs typeface="Arial"/>
              <a:sym typeface="Arial"/>
            </a:endParaRPr>
          </a:p>
        </p:txBody>
      </p:sp>
      <p:sp>
        <p:nvSpPr>
          <p:cNvPr id="101" name="Google Shape;101;p14"/>
          <p:cNvSpPr/>
          <p:nvPr/>
        </p:nvSpPr>
        <p:spPr>
          <a:xfrm>
            <a:off x="4865170" y="3107518"/>
            <a:ext cx="1014600" cy="789600"/>
          </a:xfrm>
          <a:prstGeom prst="ellipse">
            <a:avLst/>
          </a:prstGeom>
          <a:solidFill>
            <a:srgbClr val="FF99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4"/>
          <p:cNvSpPr txBox="1"/>
          <p:nvPr/>
        </p:nvSpPr>
        <p:spPr>
          <a:xfrm>
            <a:off x="4877995" y="3160043"/>
            <a:ext cx="1014600" cy="63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Arial"/>
                <a:ea typeface="Arial"/>
                <a:cs typeface="Arial"/>
                <a:sym typeface="Arial"/>
              </a:rPr>
              <a:t>ML Career Kickstart</a:t>
            </a: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Arial"/>
                <a:ea typeface="Arial"/>
                <a:cs typeface="Arial"/>
                <a:sym typeface="Arial"/>
              </a:rPr>
              <a:t>events</a:t>
            </a:r>
            <a:endParaRPr sz="1100" b="0" i="0" u="none" strike="noStrike" cap="none">
              <a:solidFill>
                <a:srgbClr val="FFFFFF"/>
              </a:solidFill>
              <a:latin typeface="Arial"/>
              <a:ea typeface="Arial"/>
              <a:cs typeface="Arial"/>
              <a:sym typeface="Arial"/>
            </a:endParaRPr>
          </a:p>
        </p:txBody>
      </p:sp>
      <p:sp>
        <p:nvSpPr>
          <p:cNvPr id="103" name="Google Shape;103;p14"/>
          <p:cNvSpPr/>
          <p:nvPr/>
        </p:nvSpPr>
        <p:spPr>
          <a:xfrm>
            <a:off x="6102020" y="3628493"/>
            <a:ext cx="1178700" cy="789600"/>
          </a:xfrm>
          <a:prstGeom prst="ellipse">
            <a:avLst/>
          </a:prstGeom>
          <a:solidFill>
            <a:srgbClr val="FF99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4"/>
          <p:cNvSpPr txBox="1"/>
          <p:nvPr/>
        </p:nvSpPr>
        <p:spPr>
          <a:xfrm>
            <a:off x="6141570" y="3660643"/>
            <a:ext cx="1178700" cy="63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Arial"/>
                <a:ea typeface="Arial"/>
                <a:cs typeface="Arial"/>
                <a:sym typeface="Arial"/>
              </a:rPr>
              <a:t>Workshops</a:t>
            </a: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Arial"/>
                <a:ea typeface="Arial"/>
                <a:cs typeface="Arial"/>
                <a:sym typeface="Arial"/>
              </a:rPr>
              <a:t>&amp;</a:t>
            </a:r>
            <a:endParaRPr sz="11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Arial"/>
                <a:ea typeface="Arial"/>
                <a:cs typeface="Arial"/>
                <a:sym typeface="Arial"/>
              </a:rPr>
              <a:t>Competition</a:t>
            </a:r>
            <a:endParaRPr sz="1100" b="0" i="0" u="none" strike="noStrike" cap="none">
              <a:solidFill>
                <a:srgbClr val="FFFFFF"/>
              </a:solidFill>
              <a:latin typeface="Arial"/>
              <a:ea typeface="Arial"/>
              <a:cs typeface="Arial"/>
              <a:sym typeface="Arial"/>
            </a:endParaRPr>
          </a:p>
        </p:txBody>
      </p:sp>
      <p:sp>
        <p:nvSpPr>
          <p:cNvPr id="105" name="Google Shape;105;p14"/>
          <p:cNvSpPr txBox="1"/>
          <p:nvPr/>
        </p:nvSpPr>
        <p:spPr>
          <a:xfrm>
            <a:off x="7582070" y="1864468"/>
            <a:ext cx="1055400" cy="253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4"/>
          <p:cNvSpPr txBox="1"/>
          <p:nvPr/>
        </p:nvSpPr>
        <p:spPr>
          <a:xfrm>
            <a:off x="6924020" y="2409393"/>
            <a:ext cx="1998900" cy="2533500"/>
          </a:xfrm>
          <a:prstGeom prst="rect">
            <a:avLst/>
          </a:prstGeom>
          <a:noFill/>
          <a:ln>
            <a:noFill/>
          </a:ln>
        </p:spPr>
        <p:txBody>
          <a:bodyPr spcFirstLastPara="1" wrap="square" lIns="91425" tIns="91425" rIns="91425" bIns="91425" anchor="t" anchorCtr="0">
            <a:noAutofit/>
          </a:bodyPr>
          <a:lstStyle/>
          <a:p>
            <a:pPr marL="457200" marR="0" lvl="0" indent="-292100" algn="l" rtl="0">
              <a:lnSpc>
                <a:spcPct val="115000"/>
              </a:lnSpc>
              <a:spcBef>
                <a:spcPts val="0"/>
              </a:spcBef>
              <a:spcAft>
                <a:spcPts val="0"/>
              </a:spcAft>
              <a:buClr>
                <a:schemeClr val="dk1"/>
              </a:buClr>
              <a:buSzPts val="1000"/>
              <a:buFont typeface="Calibri"/>
              <a:buChar char="●"/>
            </a:pPr>
            <a:r>
              <a:rPr lang="en-GB" sz="1000" b="0" i="0" u="none" strike="noStrike" cap="none" dirty="0">
                <a:solidFill>
                  <a:schemeClr val="dk1"/>
                </a:solidFill>
                <a:latin typeface="Calibri"/>
                <a:ea typeface="Calibri"/>
                <a:cs typeface="Calibri"/>
                <a:sym typeface="Calibri"/>
              </a:rPr>
              <a:t>&gt;17 Workshops</a:t>
            </a:r>
            <a:endParaRPr sz="1000" b="0" i="0" u="none" strike="noStrike" cap="none" dirty="0">
              <a:solidFill>
                <a:schemeClr val="dk1"/>
              </a:solidFill>
              <a:latin typeface="Calibri"/>
              <a:ea typeface="Calibri"/>
              <a:cs typeface="Calibri"/>
              <a:sym typeface="Calibri"/>
            </a:endParaRPr>
          </a:p>
          <a:p>
            <a:pPr marL="457200" marR="0" lvl="0" indent="-292100" algn="l" rtl="0">
              <a:lnSpc>
                <a:spcPct val="115000"/>
              </a:lnSpc>
              <a:spcBef>
                <a:spcPts val="0"/>
              </a:spcBef>
              <a:spcAft>
                <a:spcPts val="0"/>
              </a:spcAft>
              <a:buClr>
                <a:schemeClr val="dk1"/>
              </a:buClr>
              <a:buSzPts val="1000"/>
              <a:buFont typeface="Calibri"/>
              <a:buChar char="●"/>
            </a:pPr>
            <a:r>
              <a:rPr lang="en-GB" sz="1000" b="0" i="0" u="none" strike="noStrike" cap="none" dirty="0">
                <a:solidFill>
                  <a:schemeClr val="dk1"/>
                </a:solidFill>
                <a:latin typeface="Calibri"/>
                <a:ea typeface="Calibri"/>
                <a:cs typeface="Calibri"/>
                <a:sym typeface="Calibri"/>
              </a:rPr>
              <a:t>&gt;1000 Trained ML practitioners</a:t>
            </a:r>
            <a:endParaRPr sz="1000" b="0" i="0" u="none" strike="noStrike" cap="none" dirty="0">
              <a:solidFill>
                <a:schemeClr val="dk1"/>
              </a:solidFill>
              <a:latin typeface="Calibri"/>
              <a:ea typeface="Calibri"/>
              <a:cs typeface="Calibri"/>
              <a:sym typeface="Calibri"/>
            </a:endParaRPr>
          </a:p>
          <a:p>
            <a:pPr marL="457200" marR="0" lvl="0" indent="-292100" algn="l" rtl="0">
              <a:lnSpc>
                <a:spcPct val="115000"/>
              </a:lnSpc>
              <a:spcBef>
                <a:spcPts val="0"/>
              </a:spcBef>
              <a:spcAft>
                <a:spcPts val="0"/>
              </a:spcAft>
              <a:buClr>
                <a:schemeClr val="dk1"/>
              </a:buClr>
              <a:buSzPts val="1000"/>
              <a:buFont typeface="Calibri"/>
              <a:buChar char="●"/>
            </a:pPr>
            <a:r>
              <a:rPr lang="en-GB" sz="1000" b="0" i="0" u="none" strike="noStrike" cap="none" dirty="0">
                <a:solidFill>
                  <a:schemeClr val="dk1"/>
                </a:solidFill>
                <a:latin typeface="Calibri"/>
                <a:ea typeface="Calibri"/>
                <a:cs typeface="Calibri"/>
                <a:sym typeface="Calibri"/>
              </a:rPr>
              <a:t>&gt;10 Academic Projects</a:t>
            </a:r>
            <a:endParaRPr sz="1000" b="0" i="0" u="none" strike="noStrike" cap="none" dirty="0">
              <a:solidFill>
                <a:schemeClr val="dk1"/>
              </a:solidFill>
              <a:latin typeface="Calibri"/>
              <a:ea typeface="Calibri"/>
              <a:cs typeface="Calibri"/>
              <a:sym typeface="Calibri"/>
            </a:endParaRPr>
          </a:p>
          <a:p>
            <a:pPr marL="457200" marR="0" lvl="0" indent="-292100" algn="l" rtl="0">
              <a:lnSpc>
                <a:spcPct val="115000"/>
              </a:lnSpc>
              <a:spcBef>
                <a:spcPts val="0"/>
              </a:spcBef>
              <a:spcAft>
                <a:spcPts val="0"/>
              </a:spcAft>
              <a:buClr>
                <a:schemeClr val="dk1"/>
              </a:buClr>
              <a:buSzPts val="1000"/>
              <a:buFont typeface="Calibri"/>
              <a:buChar char="●"/>
            </a:pPr>
            <a:r>
              <a:rPr lang="en-GB" sz="1000" b="0" i="0" u="none" strike="noStrike" cap="none" dirty="0">
                <a:solidFill>
                  <a:schemeClr val="dk1"/>
                </a:solidFill>
                <a:latin typeface="Calibri"/>
                <a:ea typeface="Calibri"/>
                <a:cs typeface="Calibri"/>
                <a:sym typeface="Calibri"/>
              </a:rPr>
              <a:t>&gt;30 Industry projects</a:t>
            </a:r>
            <a:endParaRPr sz="1000" b="0" i="0" u="none" strike="noStrike" cap="none" dirty="0">
              <a:solidFill>
                <a:schemeClr val="dk1"/>
              </a:solidFill>
              <a:latin typeface="Calibri"/>
              <a:ea typeface="Calibri"/>
              <a:cs typeface="Calibri"/>
              <a:sym typeface="Calibri"/>
            </a:endParaRPr>
          </a:p>
          <a:p>
            <a:pPr marL="457200" marR="0" lvl="0" indent="-292100" algn="l" rtl="0">
              <a:lnSpc>
                <a:spcPct val="115000"/>
              </a:lnSpc>
              <a:spcBef>
                <a:spcPts val="0"/>
              </a:spcBef>
              <a:spcAft>
                <a:spcPts val="0"/>
              </a:spcAft>
              <a:buClr>
                <a:schemeClr val="dk1"/>
              </a:buClr>
              <a:buSzPts val="1000"/>
              <a:buFont typeface="Calibri"/>
              <a:buChar char="●"/>
            </a:pPr>
            <a:r>
              <a:rPr lang="en-GB" sz="1000" b="0" i="0" u="none" strike="noStrike" cap="none" dirty="0">
                <a:solidFill>
                  <a:schemeClr val="dk1"/>
                </a:solidFill>
                <a:latin typeface="Calibri"/>
                <a:ea typeface="Calibri"/>
                <a:cs typeface="Calibri"/>
                <a:sym typeface="Calibri"/>
              </a:rPr>
              <a:t>&gt;5 competition</a:t>
            </a:r>
            <a:endParaRPr sz="1000" b="0" i="0" u="none" strike="noStrike" cap="none" dirty="0">
              <a:solidFill>
                <a:schemeClr val="dk1"/>
              </a:solidFill>
              <a:latin typeface="Calibri"/>
              <a:ea typeface="Calibri"/>
              <a:cs typeface="Calibri"/>
              <a:sym typeface="Calibri"/>
            </a:endParaRPr>
          </a:p>
          <a:p>
            <a:pPr marL="457200" marR="0" lvl="0" indent="-292100" algn="l" rtl="0">
              <a:lnSpc>
                <a:spcPct val="115000"/>
              </a:lnSpc>
              <a:spcBef>
                <a:spcPts val="0"/>
              </a:spcBef>
              <a:spcAft>
                <a:spcPts val="0"/>
              </a:spcAft>
              <a:buClr>
                <a:schemeClr val="dk1"/>
              </a:buClr>
              <a:buSzPts val="1000"/>
              <a:buFont typeface="Calibri"/>
              <a:buChar char="●"/>
            </a:pPr>
            <a:r>
              <a:rPr lang="en-GB" sz="1000" b="0" i="0" u="none" strike="noStrike" cap="none" dirty="0">
                <a:solidFill>
                  <a:schemeClr val="dk1"/>
                </a:solidFill>
                <a:latin typeface="Calibri"/>
                <a:ea typeface="Calibri"/>
                <a:cs typeface="Calibri"/>
                <a:sym typeface="Calibri"/>
              </a:rPr>
              <a:t>&gt;15 Industry Partners</a:t>
            </a:r>
            <a:endParaRPr sz="10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dirty="0">
              <a:solidFill>
                <a:schemeClr val="dk1"/>
              </a:solidFill>
              <a:latin typeface="Arial"/>
              <a:ea typeface="Arial"/>
              <a:cs typeface="Arial"/>
              <a:sym typeface="Arial"/>
            </a:endParaRPr>
          </a:p>
        </p:txBody>
      </p:sp>
      <p:cxnSp>
        <p:nvCxnSpPr>
          <p:cNvPr id="107" name="Google Shape;107;p14"/>
          <p:cNvCxnSpPr/>
          <p:nvPr/>
        </p:nvCxnSpPr>
        <p:spPr>
          <a:xfrm>
            <a:off x="5625395" y="2544606"/>
            <a:ext cx="747900" cy="324000"/>
          </a:xfrm>
          <a:prstGeom prst="straightConnector1">
            <a:avLst/>
          </a:prstGeom>
          <a:noFill/>
          <a:ln w="28575" cap="flat" cmpd="sng">
            <a:solidFill>
              <a:srgbClr val="FF9900"/>
            </a:solidFill>
            <a:prstDash val="solid"/>
            <a:round/>
            <a:headEnd type="none" w="sm" len="sm"/>
            <a:tailEnd type="none" w="sm" len="sm"/>
          </a:ln>
        </p:spPr>
      </p:cxnSp>
      <p:cxnSp>
        <p:nvCxnSpPr>
          <p:cNvPr id="108" name="Google Shape;108;p14"/>
          <p:cNvCxnSpPr>
            <a:stCxn id="102" idx="3"/>
            <a:endCxn id="96" idx="1"/>
          </p:cNvCxnSpPr>
          <p:nvPr/>
        </p:nvCxnSpPr>
        <p:spPr>
          <a:xfrm rot="10800000" flipH="1">
            <a:off x="5892595" y="3074993"/>
            <a:ext cx="480000" cy="403800"/>
          </a:xfrm>
          <a:prstGeom prst="straightConnector1">
            <a:avLst/>
          </a:prstGeom>
          <a:noFill/>
          <a:ln w="28575" cap="flat" cmpd="sng">
            <a:solidFill>
              <a:srgbClr val="FF9900"/>
            </a:solidFill>
            <a:prstDash val="solid"/>
            <a:round/>
            <a:headEnd type="none" w="sm" len="sm"/>
            <a:tailEnd type="none" w="sm" len="sm"/>
          </a:ln>
        </p:spPr>
      </p:cxnSp>
      <p:cxnSp>
        <p:nvCxnSpPr>
          <p:cNvPr id="109" name="Google Shape;109;p14"/>
          <p:cNvCxnSpPr/>
          <p:nvPr/>
        </p:nvCxnSpPr>
        <p:spPr>
          <a:xfrm flipH="1">
            <a:off x="6699220" y="2497818"/>
            <a:ext cx="19200" cy="211200"/>
          </a:xfrm>
          <a:prstGeom prst="straightConnector1">
            <a:avLst/>
          </a:prstGeom>
          <a:noFill/>
          <a:ln w="28575" cap="flat" cmpd="sng">
            <a:solidFill>
              <a:srgbClr val="FF9900"/>
            </a:solidFill>
            <a:prstDash val="solid"/>
            <a:round/>
            <a:headEnd type="none" w="sm" len="sm"/>
            <a:tailEnd type="none" w="sm" len="sm"/>
          </a:ln>
        </p:spPr>
      </p:cxnSp>
      <p:cxnSp>
        <p:nvCxnSpPr>
          <p:cNvPr id="110" name="Google Shape;110;p14"/>
          <p:cNvCxnSpPr>
            <a:stCxn id="103" idx="0"/>
          </p:cNvCxnSpPr>
          <p:nvPr/>
        </p:nvCxnSpPr>
        <p:spPr>
          <a:xfrm rot="10800000" flipH="1">
            <a:off x="6691370" y="3425993"/>
            <a:ext cx="17100" cy="202500"/>
          </a:xfrm>
          <a:prstGeom prst="straightConnector1">
            <a:avLst/>
          </a:prstGeom>
          <a:noFill/>
          <a:ln w="28575"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4" name="Google Shape;324;p36"/>
          <p:cNvSpPr txBox="1">
            <a:spLocks noGrp="1"/>
          </p:cNvSpPr>
          <p:nvPr>
            <p:ph type="body" idx="1"/>
          </p:nvPr>
        </p:nvSpPr>
        <p:spPr>
          <a:xfrm>
            <a:off x="3483919" y="857878"/>
            <a:ext cx="5300700" cy="4006858"/>
          </a:xfrm>
          <a:prstGeom prst="rect">
            <a:avLst/>
          </a:prstGeom>
        </p:spPr>
        <p:txBody>
          <a:bodyPr spcFirstLastPara="1" wrap="square" lIns="91425" tIns="91425" rIns="91425" bIns="91425" anchor="t" anchorCtr="0">
            <a:noAutofit/>
          </a:bodyPr>
          <a:lstStyle/>
          <a:p>
            <a:pPr marL="114300" lvl="0" indent="0" algn="l" rtl="0">
              <a:spcBef>
                <a:spcPts val="1600"/>
              </a:spcBef>
              <a:spcAft>
                <a:spcPts val="0"/>
              </a:spcAft>
              <a:buSzPts val="1800"/>
              <a:buNone/>
            </a:pPr>
            <a:r>
              <a:rPr lang="en-GB" sz="2000" dirty="0"/>
              <a:t>What is typically inside ROS messages?</a:t>
            </a:r>
          </a:p>
          <a:p>
            <a:pPr lvl="0" algn="l" rtl="0">
              <a:spcBef>
                <a:spcPts val="1600"/>
              </a:spcBef>
              <a:spcAft>
                <a:spcPts val="0"/>
              </a:spcAft>
              <a:buSzPts val="1800"/>
              <a:buFont typeface="Arial" panose="020B0604020202020204" pitchFamily="34" charset="0"/>
              <a:buChar char="•"/>
            </a:pPr>
            <a:r>
              <a:rPr lang="en-GB" sz="2000" dirty="0"/>
              <a:t>Header (timestamp, sequence number, etc.)</a:t>
            </a:r>
            <a:endParaRPr sz="2000" dirty="0"/>
          </a:p>
          <a:p>
            <a:pPr lvl="0" algn="l" rtl="0">
              <a:spcBef>
                <a:spcPts val="0"/>
              </a:spcBef>
              <a:spcAft>
                <a:spcPts val="0"/>
              </a:spcAft>
              <a:buSzPts val="1800"/>
              <a:buFont typeface="Arial" panose="020B0604020202020204" pitchFamily="34" charset="0"/>
              <a:buChar char="•"/>
            </a:pPr>
            <a:r>
              <a:rPr lang="en-GB" sz="2000" dirty="0"/>
              <a:t>Actual data content</a:t>
            </a:r>
          </a:p>
          <a:p>
            <a:pPr lvl="0" algn="l" rtl="0">
              <a:spcBef>
                <a:spcPts val="0"/>
              </a:spcBef>
              <a:spcAft>
                <a:spcPts val="0"/>
              </a:spcAft>
              <a:buSzPts val="1800"/>
              <a:buFont typeface="Arial" panose="020B0604020202020204" pitchFamily="34" charset="0"/>
              <a:buChar char="•"/>
            </a:pPr>
            <a:r>
              <a:rPr lang="en-GB" sz="2000" dirty="0"/>
              <a:t>Data format</a:t>
            </a:r>
          </a:p>
          <a:p>
            <a:pPr marL="457200" lvl="0" indent="-342900" algn="l" rtl="0">
              <a:spcBef>
                <a:spcPts val="0"/>
              </a:spcBef>
              <a:spcAft>
                <a:spcPts val="0"/>
              </a:spcAft>
              <a:buSzPts val="1800"/>
              <a:buChar char="-"/>
            </a:pPr>
            <a:endParaRPr lang="en-GB" sz="2000" dirty="0"/>
          </a:p>
          <a:p>
            <a:pPr marL="114300" lvl="0" indent="0" algn="l" rtl="0">
              <a:spcBef>
                <a:spcPts val="0"/>
              </a:spcBef>
              <a:spcAft>
                <a:spcPts val="0"/>
              </a:spcAft>
              <a:buSzPts val="1800"/>
              <a:buNone/>
            </a:pPr>
            <a:r>
              <a:rPr lang="en-US" sz="2000" dirty="0"/>
              <a:t>Information of a ROS topic:</a:t>
            </a:r>
          </a:p>
          <a:p>
            <a:pPr lvl="0" algn="l" rtl="0">
              <a:spcBef>
                <a:spcPts val="0"/>
              </a:spcBef>
              <a:spcAft>
                <a:spcPts val="0"/>
              </a:spcAft>
              <a:buSzPts val="1800"/>
              <a:buFont typeface="Arial" panose="020B0604020202020204" pitchFamily="34" charset="0"/>
              <a:buChar char="•"/>
            </a:pPr>
            <a:r>
              <a:rPr lang="en-US" sz="2000" dirty="0"/>
              <a:t>Name</a:t>
            </a:r>
          </a:p>
          <a:p>
            <a:pPr lvl="0" algn="l" rtl="0">
              <a:spcBef>
                <a:spcPts val="0"/>
              </a:spcBef>
              <a:spcAft>
                <a:spcPts val="0"/>
              </a:spcAft>
              <a:buSzPts val="1800"/>
              <a:buFont typeface="Arial" panose="020B0604020202020204" pitchFamily="34" charset="0"/>
              <a:buChar char="•"/>
            </a:pPr>
            <a:r>
              <a:rPr lang="en-US" sz="2000" dirty="0"/>
              <a:t>Message type that it carries</a:t>
            </a:r>
            <a:endParaRPr sz="2000" dirty="0"/>
          </a:p>
          <a:p>
            <a:pPr lvl="0" algn="l" rtl="0">
              <a:spcBef>
                <a:spcPts val="0"/>
              </a:spcBef>
              <a:spcAft>
                <a:spcPts val="0"/>
              </a:spcAft>
              <a:buSzPts val="1800"/>
              <a:buFont typeface="Arial" panose="020B0604020202020204" pitchFamily="34" charset="0"/>
              <a:buChar char="•"/>
            </a:pPr>
            <a:r>
              <a:rPr lang="en-GB" sz="2000" dirty="0"/>
              <a:t>Sender </a:t>
            </a:r>
            <a:r>
              <a:rPr lang="en-GB" sz="2000" b="1" dirty="0">
                <a:solidFill>
                  <a:srgbClr val="0070C0"/>
                </a:solidFill>
              </a:rPr>
              <a:t>(publisher)</a:t>
            </a:r>
            <a:endParaRPr sz="2000" b="1" dirty="0">
              <a:solidFill>
                <a:srgbClr val="0070C0"/>
              </a:solidFill>
            </a:endParaRPr>
          </a:p>
          <a:p>
            <a:pPr lvl="0" algn="l" rtl="0">
              <a:spcBef>
                <a:spcPts val="0"/>
              </a:spcBef>
              <a:spcAft>
                <a:spcPts val="0"/>
              </a:spcAft>
              <a:buSzPts val="1800"/>
              <a:buFont typeface="Arial" panose="020B0604020202020204" pitchFamily="34" charset="0"/>
              <a:buChar char="•"/>
            </a:pPr>
            <a:r>
              <a:rPr lang="en-GB" sz="2000" dirty="0"/>
              <a:t>Receiver </a:t>
            </a:r>
            <a:r>
              <a:rPr lang="en-GB" sz="2000" b="1" dirty="0">
                <a:solidFill>
                  <a:srgbClr val="0070C0"/>
                </a:solidFill>
              </a:rPr>
              <a:t>(subscriber)</a:t>
            </a:r>
            <a:endParaRPr sz="2000" b="1" dirty="0">
              <a:solidFill>
                <a:srgbClr val="0070C0"/>
              </a:solidFill>
            </a:endParaRPr>
          </a:p>
        </p:txBody>
      </p:sp>
      <p:pic>
        <p:nvPicPr>
          <p:cNvPr id="323" name="Google Shape;323;p36"/>
          <p:cNvPicPr preferRelativeResize="0"/>
          <p:nvPr/>
        </p:nvPicPr>
        <p:blipFill rotWithShape="1">
          <a:blip r:embed="rId3">
            <a:alphaModFix/>
          </a:blip>
          <a:srcRect b="7304"/>
          <a:stretch/>
        </p:blipFill>
        <p:spPr>
          <a:xfrm>
            <a:off x="1068750" y="1846909"/>
            <a:ext cx="2076450" cy="2039600"/>
          </a:xfrm>
          <a:prstGeom prst="rect">
            <a:avLst/>
          </a:prstGeom>
          <a:noFill/>
          <a:ln>
            <a:noFill/>
          </a:ln>
        </p:spPr>
      </p:pic>
      <p:sp>
        <p:nvSpPr>
          <p:cNvPr id="8" name="Google Shape;121;p16">
            <a:extLst>
              <a:ext uri="{FF2B5EF4-FFF2-40B4-BE49-F238E27FC236}">
                <a16:creationId xmlns:a16="http://schemas.microsoft.com/office/drawing/2014/main" id="{62D752A2-105C-494E-BC1D-D42C02C5433A}"/>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ROS Topics &amp; Messages</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3" name="Google Shape;363;p39"/>
          <p:cNvPicPr preferRelativeResize="0"/>
          <p:nvPr/>
        </p:nvPicPr>
        <p:blipFill>
          <a:blip r:embed="rId3">
            <a:alphaModFix/>
          </a:blip>
          <a:stretch>
            <a:fillRect/>
          </a:stretch>
        </p:blipFill>
        <p:spPr>
          <a:xfrm>
            <a:off x="2047975" y="1600825"/>
            <a:ext cx="5048050" cy="3146950"/>
          </a:xfrm>
          <a:prstGeom prst="rect">
            <a:avLst/>
          </a:prstGeom>
          <a:noFill/>
          <a:ln>
            <a:noFill/>
          </a:ln>
        </p:spPr>
      </p:pic>
      <p:sp>
        <p:nvSpPr>
          <p:cNvPr id="364" name="Google Shape;364;p39"/>
          <p:cNvSpPr txBox="1"/>
          <p:nvPr/>
        </p:nvSpPr>
        <p:spPr>
          <a:xfrm>
            <a:off x="2365352" y="3983390"/>
            <a:ext cx="1241698"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Roboto"/>
                <a:ea typeface="Roboto"/>
                <a:cs typeface="Roboto"/>
                <a:sym typeface="Roboto"/>
              </a:rPr>
              <a:t>Publisher </a:t>
            </a:r>
            <a:endParaRPr dirty="0">
              <a:latin typeface="Roboto"/>
              <a:ea typeface="Roboto"/>
              <a:cs typeface="Roboto"/>
              <a:sym typeface="Roboto"/>
            </a:endParaRPr>
          </a:p>
        </p:txBody>
      </p:sp>
      <p:sp>
        <p:nvSpPr>
          <p:cNvPr id="365" name="Google Shape;365;p39"/>
          <p:cNvSpPr txBox="1"/>
          <p:nvPr/>
        </p:nvSpPr>
        <p:spPr>
          <a:xfrm>
            <a:off x="5364386" y="3983390"/>
            <a:ext cx="1338071"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Roboto"/>
                <a:ea typeface="Roboto"/>
                <a:cs typeface="Roboto"/>
                <a:sym typeface="Roboto"/>
              </a:rPr>
              <a:t>Subscriber</a:t>
            </a:r>
            <a:endParaRPr dirty="0">
              <a:latin typeface="Roboto"/>
              <a:ea typeface="Roboto"/>
              <a:cs typeface="Roboto"/>
              <a:sym typeface="Roboto"/>
            </a:endParaRPr>
          </a:p>
        </p:txBody>
      </p:sp>
      <p:sp>
        <p:nvSpPr>
          <p:cNvPr id="366" name="Google Shape;366;p39"/>
          <p:cNvSpPr txBox="1"/>
          <p:nvPr/>
        </p:nvSpPr>
        <p:spPr>
          <a:xfrm>
            <a:off x="4074700" y="3641200"/>
            <a:ext cx="10686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Topic</a:t>
            </a:r>
            <a:endParaRPr>
              <a:latin typeface="Roboto"/>
              <a:ea typeface="Roboto"/>
              <a:cs typeface="Roboto"/>
              <a:sym typeface="Roboto"/>
            </a:endParaRPr>
          </a:p>
        </p:txBody>
      </p:sp>
      <p:sp>
        <p:nvSpPr>
          <p:cNvPr id="10" name="Google Shape;121;p16">
            <a:extLst>
              <a:ext uri="{FF2B5EF4-FFF2-40B4-BE49-F238E27FC236}">
                <a16:creationId xmlns:a16="http://schemas.microsoft.com/office/drawing/2014/main" id="{1B05A0F7-35EC-4719-A5EC-06D628C536B6}"/>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ROS Node &amp; Topic: Example</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Effect transition="in" filter="fade">
                                      <p:cBhvr>
                                        <p:cTn id="12" dur="500"/>
                                        <p:tgtEl>
                                          <p:spTgt spid="3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gtEl>
                                        <p:attrNameLst>
                                          <p:attrName>style.visibility</p:attrName>
                                        </p:attrNameLst>
                                      </p:cBhvr>
                                      <p:to>
                                        <p:strVal val="visible"/>
                                      </p:to>
                                    </p:set>
                                    <p:animEffect transition="in" filter="fade">
                                      <p:cBhvr>
                                        <p:cTn id="17"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Google Shape;331;p3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2" name="Google Shape;332;p37"/>
          <p:cNvPicPr preferRelativeResize="0"/>
          <p:nvPr/>
        </p:nvPicPr>
        <p:blipFill>
          <a:blip r:embed="rId3">
            <a:alphaModFix/>
          </a:blip>
          <a:stretch>
            <a:fillRect/>
          </a:stretch>
        </p:blipFill>
        <p:spPr>
          <a:xfrm>
            <a:off x="4396850" y="1716175"/>
            <a:ext cx="4409200" cy="2626200"/>
          </a:xfrm>
          <a:prstGeom prst="rect">
            <a:avLst/>
          </a:prstGeom>
          <a:noFill/>
          <a:ln>
            <a:noFill/>
          </a:ln>
        </p:spPr>
      </p:pic>
      <p:pic>
        <p:nvPicPr>
          <p:cNvPr id="333" name="Google Shape;333;p37"/>
          <p:cNvPicPr preferRelativeResize="0"/>
          <p:nvPr/>
        </p:nvPicPr>
        <p:blipFill>
          <a:blip r:embed="rId4">
            <a:alphaModFix/>
          </a:blip>
          <a:stretch>
            <a:fillRect/>
          </a:stretch>
        </p:blipFill>
        <p:spPr>
          <a:xfrm>
            <a:off x="437300" y="1716175"/>
            <a:ext cx="3903800" cy="2626200"/>
          </a:xfrm>
          <a:prstGeom prst="rect">
            <a:avLst/>
          </a:prstGeom>
          <a:noFill/>
          <a:ln>
            <a:noFill/>
          </a:ln>
        </p:spPr>
      </p:pic>
      <p:sp>
        <p:nvSpPr>
          <p:cNvPr id="334" name="Google Shape;334;p37"/>
          <p:cNvSpPr/>
          <p:nvPr/>
        </p:nvSpPr>
        <p:spPr>
          <a:xfrm>
            <a:off x="2279425" y="2109200"/>
            <a:ext cx="4443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744450" y="2209800"/>
            <a:ext cx="7950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488450" y="2379900"/>
            <a:ext cx="618600" cy="291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488400" y="2671800"/>
            <a:ext cx="618600" cy="291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4459575" y="2209800"/>
            <a:ext cx="1305600" cy="284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p16">
            <a:extLst>
              <a:ext uri="{FF2B5EF4-FFF2-40B4-BE49-F238E27FC236}">
                <a16:creationId xmlns:a16="http://schemas.microsoft.com/office/drawing/2014/main" id="{012CA171-46EE-4082-A844-4C8C6999D148}"/>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ROS Topic &amp; Message: Example</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5"/>
                                        </p:tgtEl>
                                        <p:attrNameLst>
                                          <p:attrName>style.visibility</p:attrName>
                                        </p:attrNameLst>
                                      </p:cBhvr>
                                      <p:to>
                                        <p:strVal val="visible"/>
                                      </p:to>
                                    </p:set>
                                    <p:animEffect transition="in" filter="fade">
                                      <p:cBhvr>
                                        <p:cTn id="12" dur="500"/>
                                        <p:tgtEl>
                                          <p:spTgt spid="3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fade">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7"/>
                                        </p:tgtEl>
                                        <p:attrNameLst>
                                          <p:attrName>style.visibility</p:attrName>
                                        </p:attrNameLst>
                                      </p:cBhvr>
                                      <p:to>
                                        <p:strVal val="visible"/>
                                      </p:to>
                                    </p:set>
                                    <p:animEffect transition="in" filter="fade">
                                      <p:cBhvr>
                                        <p:cTn id="22" dur="500"/>
                                        <p:tgtEl>
                                          <p:spTgt spid="3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8"/>
                                        </p:tgtEl>
                                        <p:attrNameLst>
                                          <p:attrName>style.visibility</p:attrName>
                                        </p:attrNameLst>
                                      </p:cBhvr>
                                      <p:to>
                                        <p:strVal val="visible"/>
                                      </p:to>
                                    </p:set>
                                    <p:animEffect transition="in" filter="fade">
                                      <p:cBhvr>
                                        <p:cTn id="27" dur="5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13" name="Google Shape;121;p16">
            <a:extLst>
              <a:ext uri="{FF2B5EF4-FFF2-40B4-BE49-F238E27FC236}">
                <a16:creationId xmlns:a16="http://schemas.microsoft.com/office/drawing/2014/main" id="{012CA171-46EE-4082-A844-4C8C6999D148}"/>
              </a:ext>
            </a:extLst>
          </p:cNvPr>
          <p:cNvSpPr txBox="1">
            <a:spLocks noGrp="1"/>
          </p:cNvSpPr>
          <p:nvPr>
            <p:ph type="title"/>
          </p:nvPr>
        </p:nvSpPr>
        <p:spPr>
          <a:xfrm>
            <a:off x="669922" y="123484"/>
            <a:ext cx="8081953"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cap="none" dirty="0">
                <a:latin typeface="Abadi" panose="020B0604020104020204" pitchFamily="34" charset="0"/>
              </a:rPr>
              <a:t>Standard ROS Messages (</a:t>
            </a:r>
            <a:r>
              <a:rPr lang="en-GB" b="1" cap="none" dirty="0" err="1">
                <a:latin typeface="Abadi" panose="020B0604020104020204" pitchFamily="34" charset="0"/>
              </a:rPr>
              <a:t>std_msgs</a:t>
            </a:r>
            <a:r>
              <a:rPr lang="en-GB" b="1" cap="none" dirty="0">
                <a:latin typeface="Abadi" panose="020B0604020104020204" pitchFamily="34" charset="0"/>
              </a:rPr>
              <a:t>)</a:t>
            </a:r>
          </a:p>
        </p:txBody>
      </p:sp>
      <p:pic>
        <p:nvPicPr>
          <p:cNvPr id="3" name="Picture 2">
            <a:extLst>
              <a:ext uri="{FF2B5EF4-FFF2-40B4-BE49-F238E27FC236}">
                <a16:creationId xmlns:a16="http://schemas.microsoft.com/office/drawing/2014/main" id="{5A0976CA-1F7A-4C25-AA70-D734AA03A4A0}"/>
              </a:ext>
            </a:extLst>
          </p:cNvPr>
          <p:cNvPicPr>
            <a:picLocks noChangeAspect="1"/>
          </p:cNvPicPr>
          <p:nvPr/>
        </p:nvPicPr>
        <p:blipFill>
          <a:blip r:embed="rId3"/>
          <a:stretch>
            <a:fillRect/>
          </a:stretch>
        </p:blipFill>
        <p:spPr>
          <a:xfrm>
            <a:off x="2407177" y="857878"/>
            <a:ext cx="1716680" cy="4162138"/>
          </a:xfrm>
          <a:prstGeom prst="rect">
            <a:avLst/>
          </a:prstGeom>
        </p:spPr>
      </p:pic>
      <p:pic>
        <p:nvPicPr>
          <p:cNvPr id="5" name="Picture 4">
            <a:extLst>
              <a:ext uri="{FF2B5EF4-FFF2-40B4-BE49-F238E27FC236}">
                <a16:creationId xmlns:a16="http://schemas.microsoft.com/office/drawing/2014/main" id="{0DA6B246-94AB-4CBE-AAC9-70E8AC6E6C6D}"/>
              </a:ext>
            </a:extLst>
          </p:cNvPr>
          <p:cNvPicPr>
            <a:picLocks noChangeAspect="1"/>
          </p:cNvPicPr>
          <p:nvPr/>
        </p:nvPicPr>
        <p:blipFill>
          <a:blip r:embed="rId4"/>
          <a:stretch>
            <a:fillRect/>
          </a:stretch>
        </p:blipFill>
        <p:spPr>
          <a:xfrm>
            <a:off x="5020145" y="878777"/>
            <a:ext cx="2061577" cy="4141239"/>
          </a:xfrm>
          <a:prstGeom prst="rect">
            <a:avLst/>
          </a:prstGeom>
        </p:spPr>
      </p:pic>
    </p:spTree>
    <p:extLst>
      <p:ext uri="{BB962C8B-B14F-4D97-AF65-F5344CB8AC3E}">
        <p14:creationId xmlns:p14="http://schemas.microsoft.com/office/powerpoint/2010/main" val="2739495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3" name="Google Shape;373;p40"/>
          <p:cNvSpPr txBox="1">
            <a:spLocks noGrp="1"/>
          </p:cNvSpPr>
          <p:nvPr>
            <p:ph type="body" idx="1"/>
          </p:nvPr>
        </p:nvSpPr>
        <p:spPr>
          <a:xfrm>
            <a:off x="826626" y="1302600"/>
            <a:ext cx="7980300" cy="3078900"/>
          </a:xfrm>
          <a:prstGeom prst="rect">
            <a:avLst/>
          </a:prstGeom>
        </p:spPr>
        <p:txBody>
          <a:bodyPr spcFirstLastPara="1" wrap="square" lIns="91425" tIns="91425" rIns="91425" bIns="91425" anchor="t" anchorCtr="0">
            <a:noAutofit/>
          </a:bodyPr>
          <a:lstStyle/>
          <a:p>
            <a:pPr marL="285750" indent="-285750" algn="just">
              <a:spcAft>
                <a:spcPts val="1600"/>
              </a:spcAft>
              <a:buFont typeface="Arial" panose="020B0604020202020204" pitchFamily="34" charset="0"/>
              <a:buChar char="•"/>
            </a:pPr>
            <a:r>
              <a:rPr lang="en-GB" sz="2000" dirty="0"/>
              <a:t>Allows nodes to discover each other so they can communicate (via ROS topics).</a:t>
            </a:r>
          </a:p>
          <a:p>
            <a:pPr marL="285750" indent="-285750" algn="just">
              <a:spcAft>
                <a:spcPts val="1600"/>
              </a:spcAft>
              <a:buFont typeface="Arial" panose="020B0604020202020204" pitchFamily="34" charset="0"/>
              <a:buChar char="•"/>
            </a:pPr>
            <a:r>
              <a:rPr lang="en-GB" sz="2000" dirty="0"/>
              <a:t>Only </a:t>
            </a:r>
            <a:r>
              <a:rPr lang="en-GB" sz="2000" b="1" dirty="0"/>
              <a:t>one</a:t>
            </a:r>
            <a:r>
              <a:rPr lang="en-GB" sz="2000" dirty="0"/>
              <a:t> instance of ROS master for the entire robot (or even multiple robots connected via the internet).</a:t>
            </a:r>
          </a:p>
          <a:p>
            <a:pPr marL="285750" indent="-285750" algn="just">
              <a:spcAft>
                <a:spcPts val="1600"/>
              </a:spcAft>
              <a:buFont typeface="Arial" panose="020B0604020202020204" pitchFamily="34" charset="0"/>
              <a:buChar char="•"/>
            </a:pPr>
            <a:r>
              <a:rPr lang="en-GB" sz="2000" b="1" dirty="0"/>
              <a:t>Must be running</a:t>
            </a:r>
            <a:r>
              <a:rPr lang="en-GB" sz="2000" dirty="0"/>
              <a:t> throughout the entire lifetime of the robot software</a:t>
            </a:r>
            <a:r>
              <a:rPr lang="en-GB" sz="1850" dirty="0"/>
              <a:t>. If ROS master dies, everything dies!</a:t>
            </a:r>
            <a:endParaRPr lang="en-GB" sz="2000" dirty="0"/>
          </a:p>
        </p:txBody>
      </p:sp>
      <p:sp>
        <p:nvSpPr>
          <p:cNvPr id="6" name="Google Shape;121;p16">
            <a:extLst>
              <a:ext uri="{FF2B5EF4-FFF2-40B4-BE49-F238E27FC236}">
                <a16:creationId xmlns:a16="http://schemas.microsoft.com/office/drawing/2014/main" id="{1A499512-8B8C-415B-9F69-939FE8DC6316}"/>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ROS Master (</a:t>
            </a:r>
            <a:r>
              <a:rPr lang="en-GB" b="1" cap="none" dirty="0" err="1">
                <a:latin typeface="Courier New" panose="02070309020205020404" pitchFamily="49" charset="0"/>
                <a:cs typeface="Courier New" panose="02070309020205020404" pitchFamily="49" charset="0"/>
              </a:rPr>
              <a:t>roscore</a:t>
            </a:r>
            <a:r>
              <a:rPr lang="en-GB" b="1" cap="none" dirty="0">
                <a:latin typeface="Abadi" panose="020B0604020104020204" pitchFamily="34" charset="0"/>
              </a:rPr>
              <a:t>)</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4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96" name="Google Shape;396;p42"/>
          <p:cNvPicPr preferRelativeResize="0"/>
          <p:nvPr/>
        </p:nvPicPr>
        <p:blipFill>
          <a:blip r:embed="rId3">
            <a:alphaModFix/>
          </a:blip>
          <a:stretch>
            <a:fillRect/>
          </a:stretch>
        </p:blipFill>
        <p:spPr>
          <a:xfrm>
            <a:off x="1669614" y="857878"/>
            <a:ext cx="5804771" cy="4001347"/>
          </a:xfrm>
          <a:prstGeom prst="rect">
            <a:avLst/>
          </a:prstGeom>
          <a:noFill/>
          <a:ln>
            <a:noFill/>
          </a:ln>
        </p:spPr>
      </p:pic>
      <p:sp>
        <p:nvSpPr>
          <p:cNvPr id="7" name="Google Shape;121;p16">
            <a:extLst>
              <a:ext uri="{FF2B5EF4-FFF2-40B4-BE49-F238E27FC236}">
                <a16:creationId xmlns:a16="http://schemas.microsoft.com/office/drawing/2014/main" id="{6D21F8A9-8BB6-4084-9AE2-6B3B05B10DCD}"/>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ROS Master</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txBox="1">
            <a:spLocks noGrp="1"/>
          </p:cNvSpPr>
          <p:nvPr>
            <p:ph type="title"/>
          </p:nvPr>
        </p:nvSpPr>
        <p:spPr>
          <a:xfrm>
            <a:off x="387900" y="2228700"/>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b="1" cap="none" dirty="0">
                <a:latin typeface="Abadi" panose="020B0604020104020204" pitchFamily="34" charset="0"/>
              </a:rPr>
              <a:t>Hands-on!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44"/>
          <p:cNvPicPr preferRelativeResize="0"/>
          <p:nvPr/>
        </p:nvPicPr>
        <p:blipFill rotWithShape="1">
          <a:blip r:embed="rId3">
            <a:alphaModFix/>
          </a:blip>
          <a:srcRect l="7490" r="6945"/>
          <a:stretch/>
        </p:blipFill>
        <p:spPr>
          <a:xfrm>
            <a:off x="775800" y="1519720"/>
            <a:ext cx="7890934" cy="3263948"/>
          </a:xfrm>
          <a:prstGeom prst="rect">
            <a:avLst/>
          </a:prstGeom>
          <a:noFill/>
          <a:ln>
            <a:noFill/>
          </a:ln>
        </p:spPr>
      </p:pic>
      <p:sp>
        <p:nvSpPr>
          <p:cNvPr id="408" name="Google Shape;408;p44"/>
          <p:cNvSpPr/>
          <p:nvPr/>
        </p:nvSpPr>
        <p:spPr>
          <a:xfrm>
            <a:off x="7594584" y="1669176"/>
            <a:ext cx="549300" cy="24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SG" sz="2400">
              <a:solidFill>
                <a:srgbClr val="FF0000"/>
              </a:solidFill>
            </a:endParaRPr>
          </a:p>
        </p:txBody>
      </p:sp>
      <p:sp>
        <p:nvSpPr>
          <p:cNvPr id="7" name="Google Shape;121;p16">
            <a:extLst>
              <a:ext uri="{FF2B5EF4-FFF2-40B4-BE49-F238E27FC236}">
                <a16:creationId xmlns:a16="http://schemas.microsoft.com/office/drawing/2014/main" id="{6EA383E0-8F86-436C-A19D-E7C1177EAFD3}"/>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What platform will we use?</a:t>
            </a:r>
          </a:p>
        </p:txBody>
      </p:sp>
      <p:sp>
        <p:nvSpPr>
          <p:cNvPr id="15" name="TextBox 14">
            <a:extLst>
              <a:ext uri="{FF2B5EF4-FFF2-40B4-BE49-F238E27FC236}">
                <a16:creationId xmlns:a16="http://schemas.microsoft.com/office/drawing/2014/main" id="{169E3FB2-364E-429A-B924-E1A9F3C43461}"/>
              </a:ext>
            </a:extLst>
          </p:cNvPr>
          <p:cNvSpPr txBox="1"/>
          <p:nvPr/>
        </p:nvSpPr>
        <p:spPr>
          <a:xfrm>
            <a:off x="2530776" y="978656"/>
            <a:ext cx="4572000" cy="400110"/>
          </a:xfrm>
          <a:prstGeom prst="rect">
            <a:avLst/>
          </a:prstGeom>
          <a:noFill/>
        </p:spPr>
        <p:txBody>
          <a:bodyPr wrap="square">
            <a:spAutoFit/>
          </a:bodyPr>
          <a:lstStyle/>
          <a:p>
            <a:pPr algn="ctr"/>
            <a:r>
              <a:rPr lang="en-SG" sz="2000" dirty="0"/>
              <a:t>https://www.theconstructsim.com/</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3" name="Picture 2">
            <a:extLst>
              <a:ext uri="{FF2B5EF4-FFF2-40B4-BE49-F238E27FC236}">
                <a16:creationId xmlns:a16="http://schemas.microsoft.com/office/drawing/2014/main" id="{7C9F92F9-0127-4C0B-A742-041113B17ED0}"/>
              </a:ext>
            </a:extLst>
          </p:cNvPr>
          <p:cNvPicPr>
            <a:picLocks noChangeAspect="1"/>
          </p:cNvPicPr>
          <p:nvPr/>
        </p:nvPicPr>
        <p:blipFill rotWithShape="1">
          <a:blip r:embed="rId3"/>
          <a:srcRect r="1759"/>
          <a:stretch/>
        </p:blipFill>
        <p:spPr>
          <a:xfrm>
            <a:off x="76201" y="777371"/>
            <a:ext cx="8983133" cy="3504087"/>
          </a:xfrm>
          <a:prstGeom prst="rect">
            <a:avLst/>
          </a:prstGeom>
        </p:spPr>
      </p:pic>
      <p:sp>
        <p:nvSpPr>
          <p:cNvPr id="416" name="Google Shape;416;p45"/>
          <p:cNvSpPr/>
          <p:nvPr/>
        </p:nvSpPr>
        <p:spPr>
          <a:xfrm>
            <a:off x="2845736" y="702644"/>
            <a:ext cx="2438533" cy="558266"/>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5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3" name="Picture 2">
            <a:extLst>
              <a:ext uri="{FF2B5EF4-FFF2-40B4-BE49-F238E27FC236}">
                <a16:creationId xmlns:a16="http://schemas.microsoft.com/office/drawing/2014/main" id="{C041D75E-7A1A-439F-8675-85C049E6B6BC}"/>
              </a:ext>
            </a:extLst>
          </p:cNvPr>
          <p:cNvPicPr>
            <a:picLocks noChangeAspect="1"/>
          </p:cNvPicPr>
          <p:nvPr/>
        </p:nvPicPr>
        <p:blipFill>
          <a:blip r:embed="rId3"/>
          <a:stretch>
            <a:fillRect/>
          </a:stretch>
        </p:blipFill>
        <p:spPr>
          <a:xfrm>
            <a:off x="0" y="654844"/>
            <a:ext cx="9144000" cy="3833812"/>
          </a:xfrm>
          <a:prstGeom prst="rect">
            <a:avLst/>
          </a:prstGeom>
        </p:spPr>
      </p:pic>
      <p:sp>
        <p:nvSpPr>
          <p:cNvPr id="427" name="Google Shape;427;p47"/>
          <p:cNvSpPr/>
          <p:nvPr/>
        </p:nvSpPr>
        <p:spPr>
          <a:xfrm>
            <a:off x="2923340" y="3625966"/>
            <a:ext cx="2994859" cy="666633"/>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75800" y="171778"/>
            <a:ext cx="8010391"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cap="none" dirty="0">
                <a:latin typeface="Abadi" panose="020B0604020104020204" pitchFamily="34" charset="0"/>
              </a:rPr>
              <a:t>MLDA Robotics</a:t>
            </a:r>
          </a:p>
        </p:txBody>
      </p:sp>
      <p:pic>
        <p:nvPicPr>
          <p:cNvPr id="2050" name="Picture 2" descr="RoboMaster | University AI Challenge">
            <a:extLst>
              <a:ext uri="{FF2B5EF4-FFF2-40B4-BE49-F238E27FC236}">
                <a16:creationId xmlns:a16="http://schemas.microsoft.com/office/drawing/2014/main" id="{19C1E87D-BA06-4267-A5E0-1E061BC565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22" t="12791" r="9516" b="9426"/>
          <a:stretch/>
        </p:blipFill>
        <p:spPr bwMode="auto">
          <a:xfrm>
            <a:off x="1009816" y="1185168"/>
            <a:ext cx="3192448" cy="27731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6AB8B00-BB3A-4295-AE46-49FA90A99CE2}"/>
              </a:ext>
            </a:extLst>
          </p:cNvPr>
          <p:cNvSpPr txBox="1"/>
          <p:nvPr/>
        </p:nvSpPr>
        <p:spPr>
          <a:xfrm>
            <a:off x="320040" y="4038608"/>
            <a:ext cx="4572000" cy="307777"/>
          </a:xfrm>
          <a:prstGeom prst="rect">
            <a:avLst/>
          </a:prstGeom>
          <a:noFill/>
        </p:spPr>
        <p:txBody>
          <a:bodyPr wrap="square">
            <a:spAutoFit/>
          </a:bodyPr>
          <a:lstStyle/>
          <a:p>
            <a:pPr algn="ctr"/>
            <a:r>
              <a:rPr lang="en-SG" sz="1400" dirty="0"/>
              <a:t>https://www.robomaster.com/en-US/robo/icra</a:t>
            </a:r>
          </a:p>
        </p:txBody>
      </p:sp>
      <p:sp>
        <p:nvSpPr>
          <p:cNvPr id="11" name="Google Shape;122;p16">
            <a:extLst>
              <a:ext uri="{FF2B5EF4-FFF2-40B4-BE49-F238E27FC236}">
                <a16:creationId xmlns:a16="http://schemas.microsoft.com/office/drawing/2014/main" id="{7CDD1D3A-470E-4FFC-91BB-87C156DF0A25}"/>
              </a:ext>
            </a:extLst>
          </p:cNvPr>
          <p:cNvSpPr txBox="1">
            <a:spLocks noGrp="1"/>
          </p:cNvSpPr>
          <p:nvPr>
            <p:ph type="body" idx="1"/>
          </p:nvPr>
        </p:nvSpPr>
        <p:spPr>
          <a:xfrm>
            <a:off x="4451016" y="1355382"/>
            <a:ext cx="4335175" cy="2853440"/>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US" sz="1800" dirty="0"/>
              <a:t>New initiative from MLDA@EEE</a:t>
            </a:r>
          </a:p>
          <a:p>
            <a:pPr lvl="0" algn="l" rtl="0">
              <a:spcBef>
                <a:spcPts val="0"/>
              </a:spcBef>
              <a:spcAft>
                <a:spcPts val="0"/>
              </a:spcAft>
              <a:buSzPts val="1800"/>
              <a:buFont typeface="Arial" panose="020B0604020202020204" pitchFamily="34" charset="0"/>
              <a:buChar char="•"/>
            </a:pPr>
            <a:r>
              <a:rPr lang="en-US" sz="1800" dirty="0"/>
              <a:t>Robotics + deep learning</a:t>
            </a:r>
          </a:p>
          <a:p>
            <a:pPr marL="114300" lvl="0" indent="0" algn="l" rtl="0">
              <a:spcBef>
                <a:spcPts val="0"/>
              </a:spcBef>
              <a:spcAft>
                <a:spcPts val="0"/>
              </a:spcAft>
              <a:buSzPts val="1800"/>
              <a:buNone/>
            </a:pPr>
            <a:endParaRPr lang="en-US" sz="1800" dirty="0"/>
          </a:p>
          <a:p>
            <a:pPr marL="114300" lvl="0" indent="0" algn="l" rtl="0">
              <a:spcBef>
                <a:spcPts val="0"/>
              </a:spcBef>
              <a:spcAft>
                <a:spcPts val="0"/>
              </a:spcAft>
              <a:buSzPts val="1800"/>
              <a:buNone/>
            </a:pPr>
            <a:r>
              <a:rPr lang="en-US" sz="1800" dirty="0"/>
              <a:t>Activities:</a:t>
            </a:r>
          </a:p>
          <a:p>
            <a:pPr>
              <a:buFont typeface="Arial" panose="020B0604020202020204" pitchFamily="34" charset="0"/>
              <a:buChar char="•"/>
            </a:pPr>
            <a:r>
              <a:rPr lang="en-US" sz="1800" dirty="0"/>
              <a:t>Workshops</a:t>
            </a:r>
          </a:p>
          <a:p>
            <a:pPr>
              <a:buFont typeface="Arial" panose="020B0604020202020204" pitchFamily="34" charset="0"/>
              <a:buChar char="•"/>
            </a:pPr>
            <a:r>
              <a:rPr lang="en-US" sz="1800" dirty="0"/>
              <a:t>Projects (e.g. Tello drone project)</a:t>
            </a:r>
          </a:p>
          <a:p>
            <a:pPr>
              <a:buFont typeface="Arial" panose="020B0604020202020204" pitchFamily="34" charset="0"/>
              <a:buChar char="•"/>
            </a:pPr>
            <a:r>
              <a:rPr lang="en-US" sz="1800" dirty="0"/>
              <a:t>Competition</a:t>
            </a:r>
            <a:endParaRPr sz="1800"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7"/>
          <p:cNvPicPr preferRelativeResize="0"/>
          <p:nvPr/>
        </p:nvPicPr>
        <p:blipFill>
          <a:blip r:embed="rId3">
            <a:alphaModFix/>
          </a:blip>
          <a:stretch>
            <a:fillRect/>
          </a:stretch>
        </p:blipFill>
        <p:spPr>
          <a:xfrm>
            <a:off x="1328750" y="980167"/>
            <a:ext cx="7084199" cy="3610300"/>
          </a:xfrm>
          <a:prstGeom prst="rect">
            <a:avLst/>
          </a:prstGeom>
          <a:noFill/>
          <a:ln>
            <a:noFill/>
          </a:ln>
        </p:spPr>
      </p:pic>
      <p:sp>
        <p:nvSpPr>
          <p:cNvPr id="427" name="Google Shape;427;p47"/>
          <p:cNvSpPr/>
          <p:nvPr/>
        </p:nvSpPr>
        <p:spPr>
          <a:xfrm>
            <a:off x="5785075" y="3769900"/>
            <a:ext cx="21660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3051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0"/>
          <p:cNvPicPr preferRelativeResize="0"/>
          <p:nvPr/>
        </p:nvPicPr>
        <p:blipFill>
          <a:blip r:embed="rId3">
            <a:alphaModFix/>
          </a:blip>
          <a:stretch>
            <a:fillRect/>
          </a:stretch>
        </p:blipFill>
        <p:spPr>
          <a:xfrm>
            <a:off x="2440175" y="612051"/>
            <a:ext cx="4460675" cy="4089325"/>
          </a:xfrm>
          <a:prstGeom prst="rect">
            <a:avLst/>
          </a:prstGeom>
          <a:noFill/>
          <a:ln>
            <a:noFill/>
          </a:ln>
        </p:spPr>
      </p:pic>
      <p:sp>
        <p:nvSpPr>
          <p:cNvPr id="445" name="Google Shape;445;p50"/>
          <p:cNvSpPr/>
          <p:nvPr/>
        </p:nvSpPr>
        <p:spPr>
          <a:xfrm>
            <a:off x="2440175" y="3480575"/>
            <a:ext cx="1288800" cy="361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3" name="Picture 2">
            <a:extLst>
              <a:ext uri="{FF2B5EF4-FFF2-40B4-BE49-F238E27FC236}">
                <a16:creationId xmlns:a16="http://schemas.microsoft.com/office/drawing/2014/main" id="{E366C62F-39F6-45D8-B8A8-7510DA309732}"/>
              </a:ext>
            </a:extLst>
          </p:cNvPr>
          <p:cNvPicPr>
            <a:picLocks noChangeAspect="1"/>
          </p:cNvPicPr>
          <p:nvPr/>
        </p:nvPicPr>
        <p:blipFill>
          <a:blip r:embed="rId3"/>
          <a:stretch>
            <a:fillRect/>
          </a:stretch>
        </p:blipFill>
        <p:spPr>
          <a:xfrm>
            <a:off x="0" y="491805"/>
            <a:ext cx="9144000" cy="4159890"/>
          </a:xfrm>
          <a:prstGeom prst="rect">
            <a:avLst/>
          </a:prstGeom>
        </p:spPr>
      </p:pic>
      <p:sp>
        <p:nvSpPr>
          <p:cNvPr id="7" name="Google Shape;445;p50">
            <a:extLst>
              <a:ext uri="{FF2B5EF4-FFF2-40B4-BE49-F238E27FC236}">
                <a16:creationId xmlns:a16="http://schemas.microsoft.com/office/drawing/2014/main" id="{5DEF77D5-B0D6-456C-A807-2FB34DB7A728}"/>
              </a:ext>
            </a:extLst>
          </p:cNvPr>
          <p:cNvSpPr/>
          <p:nvPr/>
        </p:nvSpPr>
        <p:spPr>
          <a:xfrm>
            <a:off x="6182441" y="762775"/>
            <a:ext cx="1725425" cy="41409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6" name="Google Shape;526;p63"/>
          <p:cNvSpPr txBox="1">
            <a:spLocks noGrp="1"/>
          </p:cNvSpPr>
          <p:nvPr>
            <p:ph type="body" idx="1"/>
          </p:nvPr>
        </p:nvSpPr>
        <p:spPr>
          <a:xfrm>
            <a:off x="775800" y="1032300"/>
            <a:ext cx="7980299" cy="3939422"/>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Arial" panose="020B0604020202020204" pitchFamily="34" charset="0"/>
              <a:buChar char="•"/>
            </a:pPr>
            <a:r>
              <a:rPr lang="en-GB" sz="1800" dirty="0"/>
              <a:t>How to create ROS package to put our codes in (</a:t>
            </a:r>
            <a:r>
              <a:rPr lang="en-GB" sz="1800" dirty="0" err="1">
                <a:latin typeface="Courier New" panose="02070309020205020404" pitchFamily="49" charset="0"/>
                <a:cs typeface="Courier New" panose="02070309020205020404" pitchFamily="49" charset="0"/>
              </a:rPr>
              <a:t>catkin_create_pkg</a:t>
            </a:r>
            <a:r>
              <a:rPr lang="en-GB" sz="1800" dirty="0"/>
              <a:t>)</a:t>
            </a:r>
            <a:endParaRPr sz="1800" dirty="0"/>
          </a:p>
          <a:p>
            <a:pPr lvl="0" algn="l" rtl="0">
              <a:lnSpc>
                <a:spcPct val="150000"/>
              </a:lnSpc>
              <a:spcBef>
                <a:spcPts val="0"/>
              </a:spcBef>
              <a:spcAft>
                <a:spcPts val="0"/>
              </a:spcAft>
              <a:buSzPts val="1800"/>
              <a:buFont typeface="Arial" panose="020B0604020202020204" pitchFamily="34" charset="0"/>
              <a:buChar char="•"/>
            </a:pPr>
            <a:r>
              <a:rPr lang="en-GB" sz="1800" dirty="0"/>
              <a:t>Writing simple Publisher and Subscriber in both Python and C++</a:t>
            </a:r>
          </a:p>
          <a:p>
            <a:pPr lvl="0" algn="l" rtl="0">
              <a:lnSpc>
                <a:spcPct val="150000"/>
              </a:lnSpc>
              <a:spcBef>
                <a:spcPts val="0"/>
              </a:spcBef>
              <a:spcAft>
                <a:spcPts val="0"/>
              </a:spcAft>
              <a:buSzPts val="1800"/>
              <a:buFont typeface="Arial" panose="020B0604020202020204" pitchFamily="34" charset="0"/>
              <a:buChar char="•"/>
            </a:pPr>
            <a:r>
              <a:rPr lang="en-GB" sz="1800" dirty="0"/>
              <a:t>How are we going to activate the codes/nodes (</a:t>
            </a:r>
            <a:r>
              <a:rPr lang="en-GB" sz="1800" dirty="0" err="1">
                <a:latin typeface="Courier New" panose="02070309020205020404" pitchFamily="49" charset="0"/>
                <a:cs typeface="Courier New" panose="02070309020205020404" pitchFamily="49" charset="0"/>
              </a:rPr>
              <a:t>rosrun</a:t>
            </a:r>
            <a:r>
              <a:rPr lang="en-GB" sz="1800" dirty="0"/>
              <a:t>)</a:t>
            </a:r>
            <a:endParaRPr sz="1800" dirty="0"/>
          </a:p>
          <a:p>
            <a:pPr lvl="0" algn="l" rtl="0">
              <a:lnSpc>
                <a:spcPct val="150000"/>
              </a:lnSpc>
              <a:spcBef>
                <a:spcPts val="0"/>
              </a:spcBef>
              <a:spcAft>
                <a:spcPts val="0"/>
              </a:spcAft>
              <a:buSzPts val="1800"/>
              <a:buFont typeface="Arial" panose="020B0604020202020204" pitchFamily="34" charset="0"/>
              <a:buChar char="•"/>
            </a:pPr>
            <a:r>
              <a:rPr lang="en-GB" sz="1800" dirty="0"/>
              <a:t>How to see the messages being published in ROS topics (</a:t>
            </a:r>
            <a:r>
              <a:rPr lang="en-GB" sz="1800" dirty="0" err="1">
                <a:latin typeface="Courier New" panose="02070309020205020404" pitchFamily="49" charset="0"/>
                <a:cs typeface="Courier New" panose="02070309020205020404" pitchFamily="49" charset="0"/>
              </a:rPr>
              <a:t>rostopic</a:t>
            </a:r>
            <a:r>
              <a:rPr lang="en-GB" sz="1800" dirty="0">
                <a:latin typeface="Courier New" panose="02070309020205020404" pitchFamily="49" charset="0"/>
                <a:cs typeface="Courier New" panose="02070309020205020404" pitchFamily="49" charset="0"/>
              </a:rPr>
              <a:t> info</a:t>
            </a:r>
            <a:r>
              <a:rPr lang="en-GB" sz="1800" dirty="0"/>
              <a:t>, </a:t>
            </a:r>
            <a:r>
              <a:rPr lang="en-GB" sz="1800" dirty="0">
                <a:latin typeface="Courier New" panose="02070309020205020404" pitchFamily="49" charset="0"/>
                <a:cs typeface="Courier New" panose="02070309020205020404" pitchFamily="49" charset="0"/>
              </a:rPr>
              <a:t>echo</a:t>
            </a:r>
            <a:r>
              <a:rPr lang="en-GB" sz="1800" dirty="0"/>
              <a:t>)</a:t>
            </a:r>
            <a:endParaRPr sz="1800" dirty="0"/>
          </a:p>
          <a:p>
            <a:pPr lvl="0" algn="l" rtl="0">
              <a:lnSpc>
                <a:spcPct val="150000"/>
              </a:lnSpc>
              <a:spcBef>
                <a:spcPts val="0"/>
              </a:spcBef>
              <a:spcAft>
                <a:spcPts val="0"/>
              </a:spcAft>
              <a:buSzPts val="1800"/>
              <a:buFont typeface="Arial" panose="020B0604020202020204" pitchFamily="34" charset="0"/>
              <a:buChar char="•"/>
            </a:pPr>
            <a:r>
              <a:rPr lang="en-GB" sz="1800" dirty="0"/>
              <a:t>How to see your nodes and topics connected (</a:t>
            </a:r>
            <a:r>
              <a:rPr lang="en-GB" sz="1800" dirty="0" err="1">
                <a:latin typeface="Courier New" panose="02070309020205020404" pitchFamily="49" charset="0"/>
                <a:cs typeface="Courier New" panose="02070309020205020404" pitchFamily="49" charset="0"/>
              </a:rPr>
              <a:t>rqt_graph</a:t>
            </a:r>
            <a:r>
              <a:rPr lang="en-GB" sz="1800" dirty="0"/>
              <a:t>) </a:t>
            </a:r>
            <a:endParaRPr sz="1800" dirty="0"/>
          </a:p>
          <a:p>
            <a:pPr lvl="0" algn="l" rtl="0">
              <a:lnSpc>
                <a:spcPct val="150000"/>
              </a:lnSpc>
              <a:spcBef>
                <a:spcPts val="0"/>
              </a:spcBef>
              <a:spcAft>
                <a:spcPts val="0"/>
              </a:spcAft>
              <a:buSzPts val="1800"/>
              <a:buFont typeface="Arial" panose="020B0604020202020204" pitchFamily="34" charset="0"/>
              <a:buChar char="•"/>
            </a:pPr>
            <a:r>
              <a:rPr lang="en-GB" sz="1800" dirty="0"/>
              <a:t>How to launch multiple nodes at once (</a:t>
            </a:r>
            <a:r>
              <a:rPr lang="en-GB" sz="1800" dirty="0" err="1">
                <a:latin typeface="Courier New" panose="02070309020205020404" pitchFamily="49" charset="0"/>
                <a:cs typeface="Courier New" panose="02070309020205020404" pitchFamily="49" charset="0"/>
              </a:rPr>
              <a:t>roslaunch</a:t>
            </a:r>
            <a:r>
              <a:rPr lang="en-GB" sz="1800" dirty="0"/>
              <a:t>)</a:t>
            </a:r>
            <a:endParaRPr sz="1800" dirty="0"/>
          </a:p>
          <a:p>
            <a:pPr lvl="0" algn="l" rtl="0">
              <a:lnSpc>
                <a:spcPct val="150000"/>
              </a:lnSpc>
              <a:spcBef>
                <a:spcPts val="0"/>
              </a:spcBef>
              <a:spcAft>
                <a:spcPts val="0"/>
              </a:spcAft>
              <a:buSzPts val="1800"/>
              <a:buFont typeface="Arial" panose="020B0604020202020204" pitchFamily="34" charset="0"/>
              <a:buChar char="•"/>
            </a:pPr>
            <a:r>
              <a:rPr lang="en-GB" sz="1800" dirty="0"/>
              <a:t>Demonstration on robot simulation: controlling the simulated robot using keyboard (</a:t>
            </a:r>
            <a:r>
              <a:rPr lang="en-GB" sz="1800" dirty="0" err="1">
                <a:latin typeface="Courier New" panose="02070309020205020404" pitchFamily="49" charset="0"/>
                <a:cs typeface="Courier New" panose="02070309020205020404" pitchFamily="49" charset="0"/>
              </a:rPr>
              <a:t>cmd_vel</a:t>
            </a:r>
            <a:r>
              <a:rPr lang="en-GB" sz="1800" dirty="0">
                <a:cs typeface="Courier New" panose="02070309020205020404" pitchFamily="49" charset="0"/>
              </a:rPr>
              <a:t> </a:t>
            </a:r>
            <a:r>
              <a:rPr lang="en-GB" sz="1800" dirty="0"/>
              <a:t>and </a:t>
            </a:r>
            <a:r>
              <a:rPr lang="en-GB" sz="1800" dirty="0" err="1">
                <a:latin typeface="Courier New" panose="02070309020205020404" pitchFamily="49" charset="0"/>
                <a:cs typeface="Courier New" panose="02070309020205020404" pitchFamily="49" charset="0"/>
              </a:rPr>
              <a:t>teleop</a:t>
            </a:r>
            <a:r>
              <a:rPr lang="en-GB" sz="1800" dirty="0"/>
              <a:t>)</a:t>
            </a:r>
            <a:endParaRPr sz="1800" dirty="0"/>
          </a:p>
        </p:txBody>
      </p:sp>
      <p:sp>
        <p:nvSpPr>
          <p:cNvPr id="6" name="Google Shape;121;p16">
            <a:extLst>
              <a:ext uri="{FF2B5EF4-FFF2-40B4-BE49-F238E27FC236}">
                <a16:creationId xmlns:a16="http://schemas.microsoft.com/office/drawing/2014/main" id="{4CC93A83-6F3A-4B81-9D33-043CC769E610}"/>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Hands-On! (things to be demoed)</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5" name="Google Shape;485;p5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86" name="Google Shape;486;p56"/>
          <p:cNvPicPr preferRelativeResize="0"/>
          <p:nvPr/>
        </p:nvPicPr>
        <p:blipFill>
          <a:blip r:embed="rId3">
            <a:alphaModFix/>
          </a:blip>
          <a:stretch>
            <a:fillRect/>
          </a:stretch>
        </p:blipFill>
        <p:spPr>
          <a:xfrm>
            <a:off x="994591" y="989814"/>
            <a:ext cx="7395264" cy="3797140"/>
          </a:xfrm>
          <a:prstGeom prst="rect">
            <a:avLst/>
          </a:prstGeom>
          <a:noFill/>
          <a:ln>
            <a:noFill/>
          </a:ln>
        </p:spPr>
      </p:pic>
      <p:sp>
        <p:nvSpPr>
          <p:cNvPr id="7" name="Google Shape;121;p16">
            <a:extLst>
              <a:ext uri="{FF2B5EF4-FFF2-40B4-BE49-F238E27FC236}">
                <a16:creationId xmlns:a16="http://schemas.microsoft.com/office/drawing/2014/main" id="{D7D479D9-2232-4766-9454-45A2D2510959}"/>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ROS Wiki &amp; Official Guides</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3" name="Google Shape;533;p64"/>
          <p:cNvPicPr preferRelativeResize="0"/>
          <p:nvPr/>
        </p:nvPicPr>
        <p:blipFill>
          <a:blip r:embed="rId3">
            <a:alphaModFix/>
          </a:blip>
          <a:stretch>
            <a:fillRect/>
          </a:stretch>
        </p:blipFill>
        <p:spPr>
          <a:xfrm>
            <a:off x="2221254" y="857878"/>
            <a:ext cx="4701491" cy="4285622"/>
          </a:xfrm>
          <a:prstGeom prst="rect">
            <a:avLst/>
          </a:prstGeom>
          <a:noFill/>
          <a:ln>
            <a:noFill/>
          </a:ln>
        </p:spPr>
      </p:pic>
      <p:sp>
        <p:nvSpPr>
          <p:cNvPr id="7" name="Google Shape;121;p16">
            <a:extLst>
              <a:ext uri="{FF2B5EF4-FFF2-40B4-BE49-F238E27FC236}">
                <a16:creationId xmlns:a16="http://schemas.microsoft.com/office/drawing/2014/main" id="{EEAFED1C-20A3-467B-8800-B78CBE4ABA09}"/>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How to install normally?</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3080" name="Picture 8" descr="Free Icon | Hard drive">
            <a:extLst>
              <a:ext uri="{FF2B5EF4-FFF2-40B4-BE49-F238E27FC236}">
                <a16:creationId xmlns:a16="http://schemas.microsoft.com/office/drawing/2014/main" id="{85ED7F80-20D5-49B7-93E0-151FC998B777}"/>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253418" y="1470990"/>
            <a:ext cx="2793319" cy="279331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6413A2C-AF1A-4A41-8114-203841737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481" y="1799622"/>
            <a:ext cx="1618591" cy="42993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Accelerating New Features in Docker Desktop - Docker Blog">
            <a:extLst>
              <a:ext uri="{FF2B5EF4-FFF2-40B4-BE49-F238E27FC236}">
                <a16:creationId xmlns:a16="http://schemas.microsoft.com/office/drawing/2014/main" id="{6314E35D-88AA-4393-B8C2-A1D572829E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294" y="1281338"/>
            <a:ext cx="3992136" cy="29829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F014C7A3-E547-4525-A4BB-673DE5302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3301">
            <a:off x="5461152" y="2153185"/>
            <a:ext cx="749612" cy="199115"/>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121;p16">
            <a:extLst>
              <a:ext uri="{FF2B5EF4-FFF2-40B4-BE49-F238E27FC236}">
                <a16:creationId xmlns:a16="http://schemas.microsoft.com/office/drawing/2014/main" id="{35313305-D95E-4401-911D-FC8499ACD932}"/>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How to install normally?</a:t>
            </a:r>
          </a:p>
        </p:txBody>
      </p:sp>
      <p:pic>
        <p:nvPicPr>
          <p:cNvPr id="1026" name="Picture 2" descr="Ubuntu Logo, PNG, Symbol, History, Meaning">
            <a:extLst>
              <a:ext uri="{FF2B5EF4-FFF2-40B4-BE49-F238E27FC236}">
                <a16:creationId xmlns:a16="http://schemas.microsoft.com/office/drawing/2014/main" id="{9C985856-D144-4F91-A780-03AD3C5F5D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4410" y="2202489"/>
            <a:ext cx="1774731" cy="99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265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68"/>
          <p:cNvSpPr txBox="1">
            <a:spLocks noGrp="1"/>
          </p:cNvSpPr>
          <p:nvPr>
            <p:ph type="body" idx="1"/>
          </p:nvPr>
        </p:nvSpPr>
        <p:spPr>
          <a:xfrm>
            <a:off x="775800" y="1312024"/>
            <a:ext cx="7980300" cy="3659698"/>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GB" sz="1800" dirty="0"/>
              <a:t>For local installation of ROS:</a:t>
            </a:r>
          </a:p>
          <a:p>
            <a:pPr lvl="0" algn="l" rtl="0">
              <a:spcBef>
                <a:spcPts val="0"/>
              </a:spcBef>
              <a:spcAft>
                <a:spcPts val="0"/>
              </a:spcAft>
              <a:buSzPts val="1800"/>
              <a:buFont typeface="Arial" panose="020B0604020202020204" pitchFamily="34" charset="0"/>
              <a:buChar char="•"/>
            </a:pPr>
            <a:r>
              <a:rPr lang="en-GB" sz="1800" dirty="0"/>
              <a:t>Need to run on Ubuntu (normally)</a:t>
            </a:r>
          </a:p>
          <a:p>
            <a:pPr lvl="0" algn="l" rtl="0">
              <a:spcBef>
                <a:spcPts val="0"/>
              </a:spcBef>
              <a:spcAft>
                <a:spcPts val="0"/>
              </a:spcAft>
              <a:buSzPts val="1800"/>
              <a:buFont typeface="Arial" panose="020B0604020202020204" pitchFamily="34" charset="0"/>
              <a:buChar char="•"/>
            </a:pPr>
            <a:r>
              <a:rPr lang="en-GB" sz="1800" dirty="0"/>
              <a:t>Need to install ROS, required dependencies, Catkin tools</a:t>
            </a:r>
            <a:endParaRPr sz="1800" dirty="0"/>
          </a:p>
          <a:p>
            <a:pPr lvl="0" algn="l" rtl="0">
              <a:spcBef>
                <a:spcPts val="0"/>
              </a:spcBef>
              <a:spcAft>
                <a:spcPts val="0"/>
              </a:spcAft>
              <a:buSzPts val="1800"/>
              <a:buFont typeface="Arial" panose="020B0604020202020204" pitchFamily="34" charset="0"/>
              <a:buChar char="•"/>
            </a:pPr>
            <a:r>
              <a:rPr lang="en-GB" sz="1800" dirty="0"/>
              <a:t>Need to create your own workspace (e.g. </a:t>
            </a:r>
            <a:r>
              <a:rPr lang="en-GB" sz="1800" dirty="0" err="1">
                <a:latin typeface="Courier New" panose="02070309020205020404" pitchFamily="49" charset="0"/>
                <a:cs typeface="Courier New" panose="02070309020205020404" pitchFamily="49" charset="0"/>
              </a:rPr>
              <a:t>catkin_ws</a:t>
            </a:r>
            <a:r>
              <a:rPr lang="en-GB" sz="1800" dirty="0">
                <a:cs typeface="Courier New" panose="02070309020205020404" pitchFamily="49" charset="0"/>
              </a:rPr>
              <a:t>)</a:t>
            </a:r>
            <a:endParaRPr sz="1800" dirty="0">
              <a:cs typeface="Courier New" panose="02070309020205020404" pitchFamily="49" charset="0"/>
            </a:endParaRPr>
          </a:p>
          <a:p>
            <a:pPr lvl="0" algn="l" rtl="0">
              <a:spcBef>
                <a:spcPts val="0"/>
              </a:spcBef>
              <a:spcAft>
                <a:spcPts val="0"/>
              </a:spcAft>
              <a:buSzPts val="1800"/>
              <a:buFont typeface="Arial" panose="020B0604020202020204" pitchFamily="34" charset="0"/>
              <a:buChar char="•"/>
            </a:pPr>
            <a:r>
              <a:rPr lang="en-GB" sz="1800" dirty="0"/>
              <a:t>Need to source ROS and </a:t>
            </a:r>
            <a:r>
              <a:rPr lang="en-GB" sz="1800" dirty="0" err="1">
                <a:latin typeface="Courier New" panose="02070309020205020404" pitchFamily="49" charset="0"/>
                <a:cs typeface="Courier New" panose="02070309020205020404" pitchFamily="49" charset="0"/>
              </a:rPr>
              <a:t>catkin_ws</a:t>
            </a:r>
            <a:r>
              <a:rPr lang="en-GB" sz="1800" dirty="0">
                <a:latin typeface="Calibri" panose="020F0502020204030204" pitchFamily="34" charset="0"/>
                <a:cs typeface="Calibri" panose="020F0502020204030204" pitchFamily="34" charset="0"/>
              </a:rPr>
              <a:t> in your terminal</a:t>
            </a:r>
          </a:p>
          <a:p>
            <a:pPr lvl="0" algn="l" rtl="0">
              <a:spcBef>
                <a:spcPts val="0"/>
              </a:spcBef>
              <a:spcAft>
                <a:spcPts val="0"/>
              </a:spcAft>
              <a:buSzPts val="1800"/>
              <a:buFont typeface="Arial" panose="020B0604020202020204" pitchFamily="34" charset="0"/>
              <a:buChar char="•"/>
            </a:pPr>
            <a:endParaRPr lang="en-GB" sz="1800" dirty="0">
              <a:latin typeface="Courier New" panose="02070309020205020404" pitchFamily="49" charset="0"/>
              <a:cs typeface="Courier New" panose="02070309020205020404" pitchFamily="49" charset="0"/>
            </a:endParaRPr>
          </a:p>
          <a:p>
            <a:pPr lvl="0" algn="l" rtl="0">
              <a:spcBef>
                <a:spcPts val="0"/>
              </a:spcBef>
              <a:spcAft>
                <a:spcPts val="0"/>
              </a:spcAft>
              <a:buSzPts val="1800"/>
              <a:buFont typeface="Arial" panose="020B0604020202020204" pitchFamily="34" charset="0"/>
              <a:buChar char="•"/>
            </a:pPr>
            <a:endParaRPr lang="en-GB" sz="1800" dirty="0">
              <a:latin typeface="Courier New" panose="02070309020205020404" pitchFamily="49" charset="0"/>
              <a:cs typeface="Courier New" panose="02070309020205020404" pitchFamily="49" charset="0"/>
            </a:endParaRPr>
          </a:p>
          <a:p>
            <a:pPr lvl="0" algn="l" rtl="0">
              <a:spcBef>
                <a:spcPts val="0"/>
              </a:spcBef>
              <a:spcAft>
                <a:spcPts val="0"/>
              </a:spcAft>
              <a:buSzPts val="1800"/>
              <a:buFont typeface="Arial" panose="020B0604020202020204" pitchFamily="34" charset="0"/>
              <a:buChar char="•"/>
            </a:pPr>
            <a:endParaRPr lang="en-GB" sz="1800" dirty="0">
              <a:latin typeface="Courier New" panose="02070309020205020404" pitchFamily="49" charset="0"/>
              <a:cs typeface="Courier New" panose="02070309020205020404" pitchFamily="49" charset="0"/>
            </a:endParaRPr>
          </a:p>
          <a:p>
            <a:pPr lvl="0" algn="l" rtl="0">
              <a:spcBef>
                <a:spcPts val="0"/>
              </a:spcBef>
              <a:spcAft>
                <a:spcPts val="0"/>
              </a:spcAft>
              <a:buSzPts val="1800"/>
              <a:buFont typeface="Arial" panose="020B0604020202020204" pitchFamily="34" charset="0"/>
              <a:buChar char="•"/>
            </a:pPr>
            <a:r>
              <a:rPr lang="en-GB" sz="1800" dirty="0">
                <a:cs typeface="Courier New" panose="02070309020205020404" pitchFamily="49" charset="0"/>
              </a:rPr>
              <a:t>Do NOT need internet connection (unless you want to communicate with other robots </a:t>
            </a:r>
            <a:r>
              <a:rPr lang="en-GB" sz="1800">
                <a:cs typeface="Courier New" panose="02070309020205020404" pitchFamily="49" charset="0"/>
              </a:rPr>
              <a:t>or some </a:t>
            </a:r>
            <a:r>
              <a:rPr lang="en-GB" sz="1800" dirty="0">
                <a:cs typeface="Courier New" panose="02070309020205020404" pitchFamily="49" charset="0"/>
              </a:rPr>
              <a:t>components of the </a:t>
            </a:r>
            <a:r>
              <a:rPr lang="en-GB" sz="1800">
                <a:cs typeface="Courier New" panose="02070309020205020404" pitchFamily="49" charset="0"/>
              </a:rPr>
              <a:t>robot need </a:t>
            </a:r>
            <a:r>
              <a:rPr lang="en-GB" sz="1800" dirty="0">
                <a:cs typeface="Courier New" panose="02070309020205020404" pitchFamily="49" charset="0"/>
              </a:rPr>
              <a:t>it)</a:t>
            </a:r>
          </a:p>
          <a:p>
            <a:pPr lvl="0" algn="l" rtl="0">
              <a:spcBef>
                <a:spcPts val="0"/>
              </a:spcBef>
              <a:spcAft>
                <a:spcPts val="0"/>
              </a:spcAft>
              <a:buSzPts val="1800"/>
              <a:buFont typeface="Arial" panose="020B0604020202020204" pitchFamily="34" charset="0"/>
              <a:buChar char="•"/>
            </a:pPr>
            <a:r>
              <a:rPr lang="en-GB" sz="1800" dirty="0">
                <a:cs typeface="Courier New" panose="02070309020205020404" pitchFamily="49" charset="0"/>
              </a:rPr>
              <a:t>And of course… local installation is way faster than </a:t>
            </a:r>
            <a:r>
              <a:rPr lang="en-GB" sz="1800" dirty="0" err="1">
                <a:cs typeface="Courier New" panose="02070309020205020404" pitchFamily="49" charset="0"/>
              </a:rPr>
              <a:t>ConstructSim</a:t>
            </a:r>
            <a:r>
              <a:rPr lang="en-GB" sz="1800" dirty="0">
                <a:cs typeface="Courier New" panose="02070309020205020404" pitchFamily="49" charset="0"/>
              </a:rPr>
              <a:t>!</a:t>
            </a:r>
            <a:endParaRPr sz="1800" dirty="0">
              <a:cs typeface="Courier New" panose="02070309020205020404" pitchFamily="49" charset="0"/>
            </a:endParaRPr>
          </a:p>
        </p:txBody>
      </p:sp>
      <p:pic>
        <p:nvPicPr>
          <p:cNvPr id="558" name="Google Shape;558;p68"/>
          <p:cNvPicPr preferRelativeResize="0"/>
          <p:nvPr/>
        </p:nvPicPr>
        <p:blipFill rotWithShape="1">
          <a:blip r:embed="rId3">
            <a:alphaModFix/>
          </a:blip>
          <a:srcRect t="18320"/>
          <a:stretch/>
        </p:blipFill>
        <p:spPr>
          <a:xfrm>
            <a:off x="1335466" y="3036000"/>
            <a:ext cx="4066025" cy="464350"/>
          </a:xfrm>
          <a:prstGeom prst="rect">
            <a:avLst/>
          </a:prstGeom>
          <a:noFill/>
          <a:ln>
            <a:noFill/>
          </a:ln>
        </p:spPr>
      </p:pic>
      <p:sp>
        <p:nvSpPr>
          <p:cNvPr id="560" name="Google Shape;560;p68"/>
          <p:cNvSpPr/>
          <p:nvPr/>
        </p:nvSpPr>
        <p:spPr>
          <a:xfrm>
            <a:off x="3062866" y="2999000"/>
            <a:ext cx="939900" cy="25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8"/>
          <p:cNvSpPr/>
          <p:nvPr/>
        </p:nvSpPr>
        <p:spPr>
          <a:xfrm>
            <a:off x="2253166" y="3250700"/>
            <a:ext cx="1201800" cy="25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p16">
            <a:extLst>
              <a:ext uri="{FF2B5EF4-FFF2-40B4-BE49-F238E27FC236}">
                <a16:creationId xmlns:a16="http://schemas.microsoft.com/office/drawing/2014/main" id="{B904A7B2-D9F3-4DCC-9D53-AD0CE51D3D3D}"/>
              </a:ext>
            </a:extLst>
          </p:cNvPr>
          <p:cNvSpPr txBox="1">
            <a:spLocks noGrp="1"/>
          </p:cNvSpPr>
          <p:nvPr>
            <p:ph type="title"/>
          </p:nvPr>
        </p:nvSpPr>
        <p:spPr>
          <a:xfrm>
            <a:off x="775800" y="171778"/>
            <a:ext cx="8081953" cy="11402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err="1">
                <a:latin typeface="Abadi" panose="020B0604020104020204" pitchFamily="34" charset="0"/>
              </a:rPr>
              <a:t>ConstructSim</a:t>
            </a:r>
            <a:r>
              <a:rPr lang="en-GB" b="1" cap="none" dirty="0">
                <a:latin typeface="Abadi" panose="020B0604020104020204" pitchFamily="34" charset="0"/>
              </a:rPr>
              <a:t> vs Local Installation (what we didn’t have to do today)</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7">
                                            <p:txEl>
                                              <p:pRg st="1" end="1"/>
                                            </p:txEl>
                                          </p:spTgt>
                                        </p:tgtEl>
                                        <p:attrNameLst>
                                          <p:attrName>style.visibility</p:attrName>
                                        </p:attrNameLst>
                                      </p:cBhvr>
                                      <p:to>
                                        <p:strVal val="visible"/>
                                      </p:to>
                                    </p:set>
                                    <p:animEffect transition="in" filter="fade">
                                      <p:cBhvr>
                                        <p:cTn id="7" dur="500"/>
                                        <p:tgtEl>
                                          <p:spTgt spid="55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7">
                                            <p:txEl>
                                              <p:pRg st="2" end="2"/>
                                            </p:txEl>
                                          </p:spTgt>
                                        </p:tgtEl>
                                        <p:attrNameLst>
                                          <p:attrName>style.visibility</p:attrName>
                                        </p:attrNameLst>
                                      </p:cBhvr>
                                      <p:to>
                                        <p:strVal val="visible"/>
                                      </p:to>
                                    </p:set>
                                    <p:animEffect transition="in" filter="fade">
                                      <p:cBhvr>
                                        <p:cTn id="12" dur="500"/>
                                        <p:tgtEl>
                                          <p:spTgt spid="55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7">
                                            <p:txEl>
                                              <p:pRg st="3" end="3"/>
                                            </p:txEl>
                                          </p:spTgt>
                                        </p:tgtEl>
                                        <p:attrNameLst>
                                          <p:attrName>style.visibility</p:attrName>
                                        </p:attrNameLst>
                                      </p:cBhvr>
                                      <p:to>
                                        <p:strVal val="visible"/>
                                      </p:to>
                                    </p:set>
                                    <p:animEffect transition="in" filter="fade">
                                      <p:cBhvr>
                                        <p:cTn id="17" dur="500"/>
                                        <p:tgtEl>
                                          <p:spTgt spid="55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57">
                                            <p:txEl>
                                              <p:pRg st="4" end="4"/>
                                            </p:txEl>
                                          </p:spTgt>
                                        </p:tgtEl>
                                        <p:attrNameLst>
                                          <p:attrName>style.visibility</p:attrName>
                                        </p:attrNameLst>
                                      </p:cBhvr>
                                      <p:to>
                                        <p:strVal val="visible"/>
                                      </p:to>
                                    </p:set>
                                    <p:animEffect transition="in" filter="fade">
                                      <p:cBhvr>
                                        <p:cTn id="22" dur="500"/>
                                        <p:tgtEl>
                                          <p:spTgt spid="55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60"/>
                                        </p:tgtEl>
                                        <p:attrNameLst>
                                          <p:attrName>style.visibility</p:attrName>
                                        </p:attrNameLst>
                                      </p:cBhvr>
                                      <p:to>
                                        <p:strVal val="visible"/>
                                      </p:to>
                                    </p:set>
                                    <p:animEffect transition="in" filter="fade">
                                      <p:cBhvr>
                                        <p:cTn id="25" dur="1000"/>
                                        <p:tgtEl>
                                          <p:spTgt spid="560"/>
                                        </p:tgtEl>
                                      </p:cBhvr>
                                    </p:animEffect>
                                  </p:childTnLst>
                                </p:cTn>
                              </p:par>
                              <p:par>
                                <p:cTn id="26" presetID="10" presetClass="entr" presetSubtype="0" fill="hold" nodeType="withEffect">
                                  <p:stCondLst>
                                    <p:cond delay="0"/>
                                  </p:stCondLst>
                                  <p:childTnLst>
                                    <p:set>
                                      <p:cBhvr>
                                        <p:cTn id="27" dur="1" fill="hold">
                                          <p:stCondLst>
                                            <p:cond delay="0"/>
                                          </p:stCondLst>
                                        </p:cTn>
                                        <p:tgtEl>
                                          <p:spTgt spid="558"/>
                                        </p:tgtEl>
                                        <p:attrNameLst>
                                          <p:attrName>style.visibility</p:attrName>
                                        </p:attrNameLst>
                                      </p:cBhvr>
                                      <p:to>
                                        <p:strVal val="visible"/>
                                      </p:to>
                                    </p:set>
                                    <p:animEffect transition="in" filter="fade">
                                      <p:cBhvr>
                                        <p:cTn id="28" dur="500"/>
                                        <p:tgtEl>
                                          <p:spTgt spid="558"/>
                                        </p:tgtEl>
                                      </p:cBhvr>
                                    </p:animEffect>
                                  </p:childTnLst>
                                </p:cTn>
                              </p:par>
                              <p:par>
                                <p:cTn id="29" presetID="10" presetClass="entr" presetSubtype="0" fill="hold" nodeType="withEffect">
                                  <p:stCondLst>
                                    <p:cond delay="0"/>
                                  </p:stCondLst>
                                  <p:childTnLst>
                                    <p:set>
                                      <p:cBhvr>
                                        <p:cTn id="30" dur="1" fill="hold">
                                          <p:stCondLst>
                                            <p:cond delay="0"/>
                                          </p:stCondLst>
                                        </p:cTn>
                                        <p:tgtEl>
                                          <p:spTgt spid="561"/>
                                        </p:tgtEl>
                                        <p:attrNameLst>
                                          <p:attrName>style.visibility</p:attrName>
                                        </p:attrNameLst>
                                      </p:cBhvr>
                                      <p:to>
                                        <p:strVal val="visible"/>
                                      </p:to>
                                    </p:set>
                                    <p:animEffect transition="in" filter="fade">
                                      <p:cBhvr>
                                        <p:cTn id="31" dur="1000"/>
                                        <p:tgtEl>
                                          <p:spTgt spid="56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57">
                                            <p:txEl>
                                              <p:pRg st="8" end="8"/>
                                            </p:txEl>
                                          </p:spTgt>
                                        </p:tgtEl>
                                        <p:attrNameLst>
                                          <p:attrName>style.visibility</p:attrName>
                                        </p:attrNameLst>
                                      </p:cBhvr>
                                      <p:to>
                                        <p:strVal val="visible"/>
                                      </p:to>
                                    </p:set>
                                    <p:animEffect transition="in" filter="fade">
                                      <p:cBhvr>
                                        <p:cTn id="36" dur="500"/>
                                        <p:tgtEl>
                                          <p:spTgt spid="557">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57">
                                            <p:txEl>
                                              <p:pRg st="9" end="9"/>
                                            </p:txEl>
                                          </p:spTgt>
                                        </p:tgtEl>
                                        <p:attrNameLst>
                                          <p:attrName>style.visibility</p:attrName>
                                        </p:attrNameLst>
                                      </p:cBhvr>
                                      <p:to>
                                        <p:strVal val="visible"/>
                                      </p:to>
                                    </p:set>
                                    <p:animEffect transition="in" filter="fade">
                                      <p:cBhvr>
                                        <p:cTn id="41" dur="500"/>
                                        <p:tgtEl>
                                          <p:spTgt spid="55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 name="TextBox 4">
            <a:extLst>
              <a:ext uri="{FF2B5EF4-FFF2-40B4-BE49-F238E27FC236}">
                <a16:creationId xmlns:a16="http://schemas.microsoft.com/office/drawing/2014/main" id="{2AAB6184-4941-4238-91E6-6B5B0650140D}"/>
              </a:ext>
            </a:extLst>
          </p:cNvPr>
          <p:cNvSpPr txBox="1"/>
          <p:nvPr/>
        </p:nvSpPr>
        <p:spPr>
          <a:xfrm>
            <a:off x="2286000" y="1489085"/>
            <a:ext cx="4572000" cy="523220"/>
          </a:xfrm>
          <a:prstGeom prst="rect">
            <a:avLst/>
          </a:prstGeom>
          <a:noFill/>
        </p:spPr>
        <p:txBody>
          <a:bodyPr wrap="square">
            <a:spAutoFit/>
          </a:bodyPr>
          <a:lstStyle/>
          <a:p>
            <a:pPr algn="ctr"/>
            <a:r>
              <a:rPr lang="en-US" sz="2800" dirty="0"/>
              <a:t>P</a:t>
            </a:r>
            <a:r>
              <a:rPr lang="en-SG" sz="2800" dirty="0"/>
              <a:t>lease turn on your camera!</a:t>
            </a:r>
          </a:p>
        </p:txBody>
      </p:sp>
      <p:pic>
        <p:nvPicPr>
          <p:cNvPr id="1026" name="Picture 2">
            <a:extLst>
              <a:ext uri="{FF2B5EF4-FFF2-40B4-BE49-F238E27FC236}">
                <a16:creationId xmlns:a16="http://schemas.microsoft.com/office/drawing/2014/main" id="{2EE4E4A6-B5E7-44FD-BDA8-B4846262D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885" y="2537760"/>
            <a:ext cx="1840230" cy="184023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21;p16">
            <a:extLst>
              <a:ext uri="{FF2B5EF4-FFF2-40B4-BE49-F238E27FC236}">
                <a16:creationId xmlns:a16="http://schemas.microsoft.com/office/drawing/2014/main" id="{7903101E-2D80-4339-A84E-78B6CF1CFA7E}"/>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Photo Session!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 name="TextBox 4">
            <a:extLst>
              <a:ext uri="{FF2B5EF4-FFF2-40B4-BE49-F238E27FC236}">
                <a16:creationId xmlns:a16="http://schemas.microsoft.com/office/drawing/2014/main" id="{2AAB6184-4941-4238-91E6-6B5B0650140D}"/>
              </a:ext>
            </a:extLst>
          </p:cNvPr>
          <p:cNvSpPr txBox="1"/>
          <p:nvPr/>
        </p:nvSpPr>
        <p:spPr>
          <a:xfrm>
            <a:off x="799105" y="4203971"/>
            <a:ext cx="4572000" cy="400110"/>
          </a:xfrm>
          <a:prstGeom prst="rect">
            <a:avLst/>
          </a:prstGeom>
          <a:noFill/>
        </p:spPr>
        <p:txBody>
          <a:bodyPr wrap="square">
            <a:spAutoFit/>
          </a:bodyPr>
          <a:lstStyle/>
          <a:p>
            <a:pPr algn="ctr"/>
            <a:r>
              <a:rPr lang="en-SG" sz="2000" dirty="0"/>
              <a:t>https://forms.office.com/r/uT9y4ScTCp</a:t>
            </a:r>
          </a:p>
        </p:txBody>
      </p:sp>
      <p:pic>
        <p:nvPicPr>
          <p:cNvPr id="4" name="Picture 3" descr="Qr code&#10;&#10;Description automatically generated">
            <a:extLst>
              <a:ext uri="{FF2B5EF4-FFF2-40B4-BE49-F238E27FC236}">
                <a16:creationId xmlns:a16="http://schemas.microsoft.com/office/drawing/2014/main" id="{6BABAD5B-73DE-4F55-9955-C5BA86374705}"/>
              </a:ext>
            </a:extLst>
          </p:cNvPr>
          <p:cNvPicPr>
            <a:picLocks noChangeAspect="1"/>
          </p:cNvPicPr>
          <p:nvPr/>
        </p:nvPicPr>
        <p:blipFill>
          <a:blip r:embed="rId3"/>
          <a:stretch>
            <a:fillRect/>
          </a:stretch>
        </p:blipFill>
        <p:spPr>
          <a:xfrm>
            <a:off x="1427808" y="671389"/>
            <a:ext cx="3255510" cy="3255510"/>
          </a:xfrm>
          <a:prstGeom prst="rect">
            <a:avLst/>
          </a:prstGeom>
        </p:spPr>
      </p:pic>
      <p:sp>
        <p:nvSpPr>
          <p:cNvPr id="7" name="Google Shape;121;p16">
            <a:extLst>
              <a:ext uri="{FF2B5EF4-FFF2-40B4-BE49-F238E27FC236}">
                <a16:creationId xmlns:a16="http://schemas.microsoft.com/office/drawing/2014/main" id="{D1F91AB9-21C6-4248-81A6-B6BE5EDFBC16}"/>
              </a:ext>
            </a:extLst>
          </p:cNvPr>
          <p:cNvSpPr txBox="1">
            <a:spLocks noGrp="1"/>
          </p:cNvSpPr>
          <p:nvPr>
            <p:ph type="title"/>
          </p:nvPr>
        </p:nvSpPr>
        <p:spPr>
          <a:xfrm>
            <a:off x="5117214" y="1467840"/>
            <a:ext cx="331912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b="1" cap="none" dirty="0">
                <a:latin typeface="Abadi" panose="020B0604020104020204" pitchFamily="34" charset="0"/>
              </a:rPr>
              <a:t>Thank You!</a:t>
            </a:r>
          </a:p>
        </p:txBody>
      </p:sp>
      <p:sp>
        <p:nvSpPr>
          <p:cNvPr id="8" name="TextBox 7">
            <a:extLst>
              <a:ext uri="{FF2B5EF4-FFF2-40B4-BE49-F238E27FC236}">
                <a16:creationId xmlns:a16="http://schemas.microsoft.com/office/drawing/2014/main" id="{077A7B01-47A6-4BC1-80F0-2465ED7A95B7}"/>
              </a:ext>
            </a:extLst>
          </p:cNvPr>
          <p:cNvSpPr txBox="1"/>
          <p:nvPr/>
        </p:nvSpPr>
        <p:spPr>
          <a:xfrm>
            <a:off x="4914843" y="2635618"/>
            <a:ext cx="3723862" cy="707886"/>
          </a:xfrm>
          <a:prstGeom prst="rect">
            <a:avLst/>
          </a:prstGeom>
          <a:noFill/>
        </p:spPr>
        <p:txBody>
          <a:bodyPr wrap="square">
            <a:spAutoFit/>
          </a:bodyPr>
          <a:lstStyle/>
          <a:p>
            <a:pPr algn="ctr"/>
            <a:r>
              <a:rPr lang="en-SG" sz="2000" dirty="0"/>
              <a:t>More ROS workshops from us coming soon!</a:t>
            </a:r>
          </a:p>
        </p:txBody>
      </p:sp>
    </p:spTree>
    <p:extLst>
      <p:ext uri="{BB962C8B-B14F-4D97-AF65-F5344CB8AC3E}">
        <p14:creationId xmlns:p14="http://schemas.microsoft.com/office/powerpoint/2010/main" val="36888372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err="1">
                <a:latin typeface="Abadi" panose="020B0604020104020204" pitchFamily="34" charset="0"/>
              </a:rPr>
              <a:t>UAVionics</a:t>
            </a:r>
            <a:r>
              <a:rPr lang="en-GB" b="1" cap="none" dirty="0">
                <a:latin typeface="Abadi" panose="020B0604020104020204" pitchFamily="34" charset="0"/>
              </a:rPr>
              <a:t> Club</a:t>
            </a:r>
          </a:p>
        </p:txBody>
      </p:sp>
      <p:pic>
        <p:nvPicPr>
          <p:cNvPr id="3" name="Picture 2">
            <a:extLst>
              <a:ext uri="{FF2B5EF4-FFF2-40B4-BE49-F238E27FC236}">
                <a16:creationId xmlns:a16="http://schemas.microsoft.com/office/drawing/2014/main" id="{5BE61B37-0279-4F4E-B17B-27B6C58C3175}"/>
              </a:ext>
            </a:extLst>
          </p:cNvPr>
          <p:cNvPicPr>
            <a:picLocks noChangeAspect="1"/>
          </p:cNvPicPr>
          <p:nvPr/>
        </p:nvPicPr>
        <p:blipFill>
          <a:blip r:embed="rId3"/>
          <a:stretch>
            <a:fillRect/>
          </a:stretch>
        </p:blipFill>
        <p:spPr>
          <a:xfrm>
            <a:off x="4885713" y="1525171"/>
            <a:ext cx="3197203" cy="2112156"/>
          </a:xfrm>
          <a:prstGeom prst="rect">
            <a:avLst/>
          </a:prstGeom>
        </p:spPr>
      </p:pic>
      <p:pic>
        <p:nvPicPr>
          <p:cNvPr id="4" name="Picture 3">
            <a:extLst>
              <a:ext uri="{FF2B5EF4-FFF2-40B4-BE49-F238E27FC236}">
                <a16:creationId xmlns:a16="http://schemas.microsoft.com/office/drawing/2014/main" id="{AFCE35E6-5E21-4194-9C24-6619C3DFD47B}"/>
              </a:ext>
            </a:extLst>
          </p:cNvPr>
          <p:cNvPicPr>
            <a:picLocks noChangeAspect="1"/>
          </p:cNvPicPr>
          <p:nvPr/>
        </p:nvPicPr>
        <p:blipFill>
          <a:blip r:embed="rId4"/>
          <a:stretch>
            <a:fillRect/>
          </a:stretch>
        </p:blipFill>
        <p:spPr>
          <a:xfrm>
            <a:off x="1061084" y="1679498"/>
            <a:ext cx="3510916" cy="1803502"/>
          </a:xfrm>
          <a:prstGeom prst="rect">
            <a:avLst/>
          </a:prstGeom>
        </p:spPr>
      </p:pic>
    </p:spTree>
    <p:extLst>
      <p:ext uri="{BB962C8B-B14F-4D97-AF65-F5344CB8AC3E}">
        <p14:creationId xmlns:p14="http://schemas.microsoft.com/office/powerpoint/2010/main" val="6383978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Flow of Today’s Workshop</a:t>
            </a:r>
          </a:p>
        </p:txBody>
      </p:sp>
      <p:sp>
        <p:nvSpPr>
          <p:cNvPr id="122" name="Google Shape;122;p16"/>
          <p:cNvSpPr txBox="1">
            <a:spLocks noGrp="1"/>
          </p:cNvSpPr>
          <p:nvPr>
            <p:ph type="body" idx="1"/>
          </p:nvPr>
        </p:nvSpPr>
        <p:spPr>
          <a:xfrm>
            <a:off x="903877" y="1127715"/>
            <a:ext cx="7825797" cy="3754385"/>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Arial" panose="020B0604020202020204" pitchFamily="34" charset="0"/>
              <a:buChar char="•"/>
            </a:pPr>
            <a:r>
              <a:rPr lang="en-GB" sz="2000" dirty="0"/>
              <a:t>Introduction to ROS and its ideas (advantages, why we use it, etc.)</a:t>
            </a:r>
          </a:p>
          <a:p>
            <a:pPr lvl="0" algn="l" rtl="0">
              <a:lnSpc>
                <a:spcPct val="150000"/>
              </a:lnSpc>
              <a:spcBef>
                <a:spcPts val="0"/>
              </a:spcBef>
              <a:spcAft>
                <a:spcPts val="0"/>
              </a:spcAft>
              <a:buSzPts val="1800"/>
              <a:buFont typeface="Arial" panose="020B0604020202020204" pitchFamily="34" charset="0"/>
              <a:buChar char="•"/>
            </a:pPr>
            <a:r>
              <a:rPr lang="en-GB" sz="2000" dirty="0"/>
              <a:t>ROS fundamental concept (nodes, topics, etc.)</a:t>
            </a:r>
            <a:endParaRPr sz="2000" dirty="0"/>
          </a:p>
          <a:p>
            <a:pPr lvl="0" algn="l" rtl="0">
              <a:lnSpc>
                <a:spcPct val="150000"/>
              </a:lnSpc>
              <a:spcBef>
                <a:spcPts val="0"/>
              </a:spcBef>
              <a:spcAft>
                <a:spcPts val="0"/>
              </a:spcAft>
              <a:buSzPts val="1800"/>
              <a:buFont typeface="Arial" panose="020B0604020202020204" pitchFamily="34" charset="0"/>
              <a:buChar char="•"/>
            </a:pPr>
            <a:r>
              <a:rPr lang="en-GB" sz="2000" dirty="0"/>
              <a:t>Hands-on session</a:t>
            </a:r>
            <a:endParaRPr sz="2000" dirty="0"/>
          </a:p>
          <a:p>
            <a:pPr marL="742950" lvl="0" indent="-285750" algn="l" rtl="0">
              <a:lnSpc>
                <a:spcPct val="150000"/>
              </a:lnSpc>
              <a:spcBef>
                <a:spcPts val="0"/>
              </a:spcBef>
              <a:spcAft>
                <a:spcPts val="0"/>
              </a:spcAft>
              <a:buFont typeface="Wingdings" panose="05000000000000000000" pitchFamily="2" charset="2"/>
              <a:buChar char="ü"/>
            </a:pPr>
            <a:r>
              <a:rPr lang="en-GB" sz="2000" dirty="0"/>
              <a:t>Writing a very simple example of application</a:t>
            </a:r>
          </a:p>
          <a:p>
            <a:pPr marL="742950" lvl="0" indent="-285750" algn="l" rtl="0">
              <a:lnSpc>
                <a:spcPct val="150000"/>
              </a:lnSpc>
              <a:spcBef>
                <a:spcPts val="0"/>
              </a:spcBef>
              <a:spcAft>
                <a:spcPts val="0"/>
              </a:spcAft>
              <a:buFont typeface="Wingdings" panose="05000000000000000000" pitchFamily="2" charset="2"/>
              <a:buChar char="ü"/>
            </a:pPr>
            <a:r>
              <a:rPr lang="en-GB" sz="2000" dirty="0"/>
              <a:t>Running a simulation demo</a:t>
            </a:r>
          </a:p>
          <a:p>
            <a:pPr marL="742950" lvl="0" indent="-285750" algn="l" rtl="0">
              <a:lnSpc>
                <a:spcPct val="150000"/>
              </a:lnSpc>
              <a:spcBef>
                <a:spcPts val="0"/>
              </a:spcBef>
              <a:spcAft>
                <a:spcPts val="0"/>
              </a:spcAft>
              <a:buFont typeface="Wingdings" panose="05000000000000000000" pitchFamily="2" charset="2"/>
              <a:buChar char="ü"/>
            </a:pPr>
            <a:endParaRPr sz="2000" dirty="0"/>
          </a:p>
        </p:txBody>
      </p:sp>
    </p:spTree>
    <p:extLst>
      <p:ext uri="{BB962C8B-B14F-4D97-AF65-F5344CB8AC3E}">
        <p14:creationId xmlns:p14="http://schemas.microsoft.com/office/powerpoint/2010/main" val="12463722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2" name="Google Shape;182;p20"/>
          <p:cNvPicPr preferRelativeResize="0"/>
          <p:nvPr/>
        </p:nvPicPr>
        <p:blipFill>
          <a:blip r:embed="rId3">
            <a:alphaModFix/>
          </a:blip>
          <a:stretch>
            <a:fillRect/>
          </a:stretch>
        </p:blipFill>
        <p:spPr>
          <a:xfrm>
            <a:off x="749390" y="1602821"/>
            <a:ext cx="2278925" cy="2404636"/>
          </a:xfrm>
          <a:prstGeom prst="rect">
            <a:avLst/>
          </a:prstGeom>
          <a:noFill/>
          <a:ln>
            <a:noFill/>
          </a:ln>
        </p:spPr>
      </p:pic>
      <p:pic>
        <p:nvPicPr>
          <p:cNvPr id="183" name="Google Shape;183;p20"/>
          <p:cNvPicPr preferRelativeResize="0"/>
          <p:nvPr/>
        </p:nvPicPr>
        <p:blipFill>
          <a:blip r:embed="rId4">
            <a:alphaModFix/>
          </a:blip>
          <a:stretch>
            <a:fillRect/>
          </a:stretch>
        </p:blipFill>
        <p:spPr>
          <a:xfrm>
            <a:off x="3336841" y="1883309"/>
            <a:ext cx="2313888" cy="1883738"/>
          </a:xfrm>
          <a:prstGeom prst="rect">
            <a:avLst/>
          </a:prstGeom>
          <a:noFill/>
          <a:ln>
            <a:noFill/>
          </a:ln>
        </p:spPr>
      </p:pic>
      <p:pic>
        <p:nvPicPr>
          <p:cNvPr id="184" name="Google Shape;184;p20"/>
          <p:cNvPicPr preferRelativeResize="0"/>
          <p:nvPr/>
        </p:nvPicPr>
        <p:blipFill>
          <a:blip r:embed="rId5">
            <a:alphaModFix/>
          </a:blip>
          <a:stretch>
            <a:fillRect/>
          </a:stretch>
        </p:blipFill>
        <p:spPr>
          <a:xfrm>
            <a:off x="6174240" y="2046706"/>
            <a:ext cx="2399563" cy="1331305"/>
          </a:xfrm>
          <a:prstGeom prst="rect">
            <a:avLst/>
          </a:prstGeom>
          <a:noFill/>
          <a:ln>
            <a:noFill/>
          </a:ln>
        </p:spPr>
      </p:pic>
      <p:sp>
        <p:nvSpPr>
          <p:cNvPr id="10" name="Google Shape;121;p16">
            <a:extLst>
              <a:ext uri="{FF2B5EF4-FFF2-40B4-BE49-F238E27FC236}">
                <a16:creationId xmlns:a16="http://schemas.microsoft.com/office/drawing/2014/main" id="{5C961283-107C-4AF1-80EF-AA2CEAEA9491}"/>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What is </a:t>
            </a:r>
            <a:r>
              <a:rPr lang="en-GB" b="1" u="sng" cap="none" dirty="0">
                <a:latin typeface="Abadi" panose="020B0604020104020204" pitchFamily="34" charset="0"/>
              </a:rPr>
              <a:t>R</a:t>
            </a:r>
            <a:r>
              <a:rPr lang="en-GB" b="1" cap="none" dirty="0">
                <a:latin typeface="Abadi" panose="020B0604020104020204" pitchFamily="34" charset="0"/>
              </a:rPr>
              <a:t>obot </a:t>
            </a:r>
            <a:r>
              <a:rPr lang="en-GB" b="1" u="sng" cap="none" dirty="0">
                <a:latin typeface="Abadi" panose="020B0604020104020204" pitchFamily="34" charset="0"/>
              </a:rPr>
              <a:t>O</a:t>
            </a:r>
            <a:r>
              <a:rPr lang="en-GB" b="1" cap="none" dirty="0">
                <a:latin typeface="Abadi" panose="020B0604020104020204" pitchFamily="34" charset="0"/>
              </a:rPr>
              <a:t>perating </a:t>
            </a:r>
            <a:r>
              <a:rPr lang="en-GB" b="1" u="sng" cap="none" dirty="0">
                <a:latin typeface="Abadi" panose="020B0604020104020204" pitchFamily="34" charset="0"/>
              </a:rPr>
              <a:t>S</a:t>
            </a:r>
            <a:r>
              <a:rPr lang="en-GB" b="1" cap="none" dirty="0">
                <a:latin typeface="Abadi" panose="020B0604020104020204" pitchFamily="34" charset="0"/>
              </a:rPr>
              <a:t>ystem?</a:t>
            </a:r>
          </a:p>
        </p:txBody>
      </p:sp>
      <p:sp>
        <p:nvSpPr>
          <p:cNvPr id="7" name="Google Shape;278;p33">
            <a:extLst>
              <a:ext uri="{FF2B5EF4-FFF2-40B4-BE49-F238E27FC236}">
                <a16:creationId xmlns:a16="http://schemas.microsoft.com/office/drawing/2014/main" id="{F34826C0-28B9-4444-8E8F-D46B9ACD79D5}"/>
              </a:ext>
            </a:extLst>
          </p:cNvPr>
          <p:cNvSpPr txBox="1"/>
          <p:nvPr/>
        </p:nvSpPr>
        <p:spPr>
          <a:xfrm>
            <a:off x="293451" y="3669485"/>
            <a:ext cx="3190801" cy="4255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Roboto"/>
                <a:ea typeface="Roboto"/>
                <a:cs typeface="Roboto"/>
                <a:sym typeface="Roboto"/>
              </a:rPr>
              <a:t>Microcontroller</a:t>
            </a:r>
          </a:p>
          <a:p>
            <a:pPr marL="0" lvl="0" indent="0" algn="ctr" rtl="0">
              <a:spcBef>
                <a:spcPts val="0"/>
              </a:spcBef>
              <a:spcAft>
                <a:spcPts val="0"/>
              </a:spcAft>
              <a:buNone/>
            </a:pPr>
            <a:r>
              <a:rPr lang="en-GB" dirty="0">
                <a:latin typeface="Roboto"/>
                <a:ea typeface="Roboto"/>
                <a:cs typeface="Roboto"/>
                <a:sym typeface="Roboto"/>
              </a:rPr>
              <a:t>firmware?</a:t>
            </a:r>
            <a:endParaRPr dirty="0">
              <a:latin typeface="Roboto"/>
              <a:ea typeface="Roboto"/>
              <a:cs typeface="Roboto"/>
              <a:sym typeface="Roboto"/>
            </a:endParaRPr>
          </a:p>
        </p:txBody>
      </p:sp>
      <p:cxnSp>
        <p:nvCxnSpPr>
          <p:cNvPr id="185" name="Google Shape;185;p20"/>
          <p:cNvCxnSpPr>
            <a:cxnSpLocks/>
          </p:cNvCxnSpPr>
          <p:nvPr/>
        </p:nvCxnSpPr>
        <p:spPr>
          <a:xfrm flipV="1">
            <a:off x="443060" y="1474016"/>
            <a:ext cx="8130743" cy="2749192"/>
          </a:xfrm>
          <a:prstGeom prst="straightConnector1">
            <a:avLst/>
          </a:prstGeom>
          <a:noFill/>
          <a:ln w="76200" cap="flat" cmpd="sng">
            <a:solidFill>
              <a:srgbClr val="FF0000"/>
            </a:solidFill>
            <a:prstDash val="solid"/>
            <a:round/>
            <a:headEnd type="none" w="med" len="med"/>
            <a:tailEnd type="none" w="med" len="med"/>
          </a:ln>
        </p:spPr>
      </p:cxnSp>
      <p:sp>
        <p:nvSpPr>
          <p:cNvPr id="11" name="Google Shape;278;p33">
            <a:extLst>
              <a:ext uri="{FF2B5EF4-FFF2-40B4-BE49-F238E27FC236}">
                <a16:creationId xmlns:a16="http://schemas.microsoft.com/office/drawing/2014/main" id="{6F771479-6AB6-46D9-A9EA-D2387DC423E4}"/>
              </a:ext>
            </a:extLst>
          </p:cNvPr>
          <p:cNvSpPr txBox="1"/>
          <p:nvPr/>
        </p:nvSpPr>
        <p:spPr>
          <a:xfrm>
            <a:off x="2898384" y="3733549"/>
            <a:ext cx="3190801" cy="4255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Roboto"/>
                <a:ea typeface="Roboto"/>
                <a:cs typeface="Roboto"/>
                <a:sym typeface="Roboto"/>
              </a:rPr>
              <a:t>OS for embedded</a:t>
            </a:r>
          </a:p>
          <a:p>
            <a:pPr marL="0" lvl="0" indent="0" algn="ctr" rtl="0">
              <a:spcBef>
                <a:spcPts val="0"/>
              </a:spcBef>
              <a:spcAft>
                <a:spcPts val="0"/>
              </a:spcAft>
              <a:buNone/>
            </a:pPr>
            <a:r>
              <a:rPr lang="en-GB" dirty="0">
                <a:latin typeface="Roboto"/>
                <a:ea typeface="Roboto"/>
                <a:cs typeface="Roboto"/>
                <a:sym typeface="Roboto"/>
              </a:rPr>
              <a:t>computers?</a:t>
            </a:r>
            <a:endParaRPr dirty="0">
              <a:latin typeface="Roboto"/>
              <a:ea typeface="Roboto"/>
              <a:cs typeface="Roboto"/>
              <a:sym typeface="Roboto"/>
            </a:endParaRPr>
          </a:p>
        </p:txBody>
      </p:sp>
      <p:sp>
        <p:nvSpPr>
          <p:cNvPr id="12" name="Google Shape;278;p33">
            <a:extLst>
              <a:ext uri="{FF2B5EF4-FFF2-40B4-BE49-F238E27FC236}">
                <a16:creationId xmlns:a16="http://schemas.microsoft.com/office/drawing/2014/main" id="{10B3A5DE-CD28-45E7-BB8A-E669EBAE82AA}"/>
              </a:ext>
            </a:extLst>
          </p:cNvPr>
          <p:cNvSpPr txBox="1"/>
          <p:nvPr/>
        </p:nvSpPr>
        <p:spPr>
          <a:xfrm>
            <a:off x="5778620" y="3547108"/>
            <a:ext cx="3190801" cy="4255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Roboto"/>
                <a:ea typeface="Roboto"/>
                <a:cs typeface="Roboto"/>
                <a:sym typeface="Roboto"/>
              </a:rPr>
              <a:t>Full-blown OS?</a:t>
            </a:r>
            <a:endParaRPr dirty="0">
              <a:latin typeface="Roboto"/>
              <a:ea typeface="Roboto"/>
              <a:cs typeface="Roboto"/>
              <a:sym typeface="Roboto"/>
            </a:endParaRPr>
          </a:p>
        </p:txBody>
      </p:sp>
    </p:spTree>
    <p:extLst>
      <p:ext uri="{BB962C8B-B14F-4D97-AF65-F5344CB8AC3E}">
        <p14:creationId xmlns:p14="http://schemas.microsoft.com/office/powerpoint/2010/main" val="15492133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fade">
                                      <p:cBhvr>
                                        <p:cTn id="15" dur="500"/>
                                        <p:tgtEl>
                                          <p:spTgt spid="18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4"/>
                                        </p:tgtEl>
                                        <p:attrNameLst>
                                          <p:attrName>style.visibility</p:attrName>
                                        </p:attrNameLst>
                                      </p:cBhvr>
                                      <p:to>
                                        <p:strVal val="visible"/>
                                      </p:to>
                                    </p:set>
                                    <p:animEffect transition="in" filter="fade">
                                      <p:cBhvr>
                                        <p:cTn id="23" dur="500"/>
                                        <p:tgtEl>
                                          <p:spTgt spid="18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4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33"/>
          <p:cNvSpPr/>
          <p:nvPr/>
        </p:nvSpPr>
        <p:spPr>
          <a:xfrm>
            <a:off x="1164383" y="1242012"/>
            <a:ext cx="7052100" cy="341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txBox="1"/>
          <p:nvPr/>
        </p:nvSpPr>
        <p:spPr>
          <a:xfrm>
            <a:off x="1164383" y="1242012"/>
            <a:ext cx="5979225" cy="3159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Roboto"/>
                <a:ea typeface="Roboto"/>
                <a:cs typeface="Roboto"/>
                <a:sym typeface="Roboto"/>
              </a:rPr>
              <a:t>Computer (e.g. Raspberry Pi, embedded computers)</a:t>
            </a:r>
            <a:endParaRPr dirty="0">
              <a:latin typeface="Roboto"/>
              <a:ea typeface="Roboto"/>
              <a:cs typeface="Roboto"/>
              <a:sym typeface="Roboto"/>
            </a:endParaRPr>
          </a:p>
        </p:txBody>
      </p:sp>
      <p:sp>
        <p:nvSpPr>
          <p:cNvPr id="279" name="Google Shape;279;p33"/>
          <p:cNvSpPr/>
          <p:nvPr/>
        </p:nvSpPr>
        <p:spPr>
          <a:xfrm>
            <a:off x="1404282" y="1628287"/>
            <a:ext cx="6570000" cy="291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txBox="1"/>
          <p:nvPr/>
        </p:nvSpPr>
        <p:spPr>
          <a:xfrm>
            <a:off x="1404282" y="1628287"/>
            <a:ext cx="3652747" cy="3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Roboto"/>
                <a:ea typeface="Roboto"/>
                <a:cs typeface="Roboto"/>
                <a:sym typeface="Roboto"/>
              </a:rPr>
              <a:t>Operating System (e.g. Ubuntu)</a:t>
            </a:r>
            <a:endParaRPr dirty="0">
              <a:latin typeface="Roboto"/>
              <a:ea typeface="Roboto"/>
              <a:cs typeface="Roboto"/>
              <a:sym typeface="Roboto"/>
            </a:endParaRPr>
          </a:p>
        </p:txBody>
      </p:sp>
      <p:sp>
        <p:nvSpPr>
          <p:cNvPr id="283" name="Google Shape;283;p33"/>
          <p:cNvSpPr/>
          <p:nvPr/>
        </p:nvSpPr>
        <p:spPr>
          <a:xfrm>
            <a:off x="1695583" y="2014562"/>
            <a:ext cx="5987400" cy="23307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txBox="1"/>
          <p:nvPr/>
        </p:nvSpPr>
        <p:spPr>
          <a:xfrm>
            <a:off x="1695583" y="2014562"/>
            <a:ext cx="2139900" cy="3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Roboto"/>
                <a:ea typeface="Roboto"/>
                <a:cs typeface="Roboto"/>
                <a:sym typeface="Roboto"/>
              </a:rPr>
              <a:t>ROS</a:t>
            </a:r>
            <a:endParaRPr dirty="0">
              <a:latin typeface="Roboto"/>
              <a:ea typeface="Roboto"/>
              <a:cs typeface="Roboto"/>
              <a:sym typeface="Roboto"/>
            </a:endParaRPr>
          </a:p>
        </p:txBody>
      </p:sp>
      <p:sp>
        <p:nvSpPr>
          <p:cNvPr id="285" name="Google Shape;285;p33"/>
          <p:cNvSpPr txBox="1"/>
          <p:nvPr/>
        </p:nvSpPr>
        <p:spPr>
          <a:xfrm>
            <a:off x="5482208" y="3728496"/>
            <a:ext cx="1661400" cy="449019"/>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Roboto"/>
                <a:ea typeface="Roboto"/>
                <a:cs typeface="Roboto"/>
                <a:sym typeface="Roboto"/>
              </a:rPr>
              <a:t>Sensors</a:t>
            </a:r>
            <a:endParaRPr dirty="0">
              <a:latin typeface="Roboto"/>
              <a:ea typeface="Roboto"/>
              <a:cs typeface="Roboto"/>
              <a:sym typeface="Roboto"/>
            </a:endParaRPr>
          </a:p>
        </p:txBody>
      </p:sp>
      <p:sp>
        <p:nvSpPr>
          <p:cNvPr id="286" name="Google Shape;286;p33"/>
          <p:cNvSpPr txBox="1"/>
          <p:nvPr/>
        </p:nvSpPr>
        <p:spPr>
          <a:xfrm>
            <a:off x="2158149" y="2536547"/>
            <a:ext cx="1661400" cy="476525"/>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Roboto"/>
                <a:ea typeface="Roboto"/>
                <a:cs typeface="Roboto"/>
                <a:sym typeface="Roboto"/>
              </a:rPr>
              <a:t>Navigation</a:t>
            </a:r>
            <a:endParaRPr dirty="0">
              <a:latin typeface="Roboto"/>
              <a:ea typeface="Roboto"/>
              <a:cs typeface="Roboto"/>
              <a:sym typeface="Roboto"/>
            </a:endParaRPr>
          </a:p>
        </p:txBody>
      </p:sp>
      <p:sp>
        <p:nvSpPr>
          <p:cNvPr id="287" name="Google Shape;287;p33"/>
          <p:cNvSpPr txBox="1"/>
          <p:nvPr/>
        </p:nvSpPr>
        <p:spPr>
          <a:xfrm>
            <a:off x="1957333" y="3503743"/>
            <a:ext cx="1691450" cy="65177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latin typeface="Roboto"/>
                <a:ea typeface="Roboto"/>
                <a:cs typeface="Roboto"/>
                <a:sym typeface="Roboto"/>
              </a:rPr>
              <a:t>Wheels and </a:t>
            </a:r>
            <a:endParaRPr sz="1600" dirty="0">
              <a:latin typeface="Roboto"/>
              <a:ea typeface="Roboto"/>
              <a:cs typeface="Roboto"/>
              <a:sym typeface="Roboto"/>
            </a:endParaRPr>
          </a:p>
          <a:p>
            <a:pPr marL="0" lvl="0" indent="0" algn="ctr" rtl="0">
              <a:spcBef>
                <a:spcPts val="0"/>
              </a:spcBef>
              <a:spcAft>
                <a:spcPts val="0"/>
              </a:spcAft>
              <a:buNone/>
            </a:pPr>
            <a:r>
              <a:rPr lang="en-GB" sz="1600" dirty="0">
                <a:latin typeface="Roboto"/>
                <a:ea typeface="Roboto"/>
                <a:cs typeface="Roboto"/>
                <a:sym typeface="Roboto"/>
              </a:rPr>
              <a:t>Motor controller</a:t>
            </a:r>
            <a:endParaRPr sz="1600" dirty="0">
              <a:latin typeface="Roboto"/>
              <a:ea typeface="Roboto"/>
              <a:cs typeface="Roboto"/>
              <a:sym typeface="Roboto"/>
            </a:endParaRPr>
          </a:p>
        </p:txBody>
      </p:sp>
      <p:sp>
        <p:nvSpPr>
          <p:cNvPr id="22" name="Google Shape;121;p16">
            <a:extLst>
              <a:ext uri="{FF2B5EF4-FFF2-40B4-BE49-F238E27FC236}">
                <a16:creationId xmlns:a16="http://schemas.microsoft.com/office/drawing/2014/main" id="{525B84CA-036C-49AE-AA91-D8783805796E}"/>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What is ROS?</a:t>
            </a:r>
          </a:p>
        </p:txBody>
      </p:sp>
      <p:sp>
        <p:nvSpPr>
          <p:cNvPr id="23" name="Google Shape;285;p33">
            <a:extLst>
              <a:ext uri="{FF2B5EF4-FFF2-40B4-BE49-F238E27FC236}">
                <a16:creationId xmlns:a16="http://schemas.microsoft.com/office/drawing/2014/main" id="{0B5649F8-B28B-4C77-A0F1-F8B000375597}"/>
              </a:ext>
            </a:extLst>
          </p:cNvPr>
          <p:cNvSpPr txBox="1"/>
          <p:nvPr/>
        </p:nvSpPr>
        <p:spPr>
          <a:xfrm>
            <a:off x="5628156" y="2200924"/>
            <a:ext cx="1365157" cy="65177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latin typeface="Roboto"/>
                <a:ea typeface="Roboto"/>
                <a:cs typeface="Roboto"/>
                <a:sym typeface="Roboto"/>
              </a:rPr>
              <a:t>Image processing</a:t>
            </a:r>
            <a:endParaRPr sz="1600" dirty="0">
              <a:latin typeface="Roboto"/>
              <a:ea typeface="Roboto"/>
              <a:cs typeface="Roboto"/>
              <a:sym typeface="Roboto"/>
            </a:endParaRPr>
          </a:p>
        </p:txBody>
      </p:sp>
      <p:sp>
        <p:nvSpPr>
          <p:cNvPr id="24" name="Google Shape;285;p33">
            <a:extLst>
              <a:ext uri="{FF2B5EF4-FFF2-40B4-BE49-F238E27FC236}">
                <a16:creationId xmlns:a16="http://schemas.microsoft.com/office/drawing/2014/main" id="{FA23546E-4406-4903-BB31-8332CF463B1A}"/>
              </a:ext>
            </a:extLst>
          </p:cNvPr>
          <p:cNvSpPr txBox="1"/>
          <p:nvPr/>
        </p:nvSpPr>
        <p:spPr>
          <a:xfrm>
            <a:off x="5813085" y="3086137"/>
            <a:ext cx="1661400" cy="449019"/>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Roboto"/>
                <a:ea typeface="Roboto"/>
                <a:cs typeface="Roboto"/>
                <a:sym typeface="Roboto"/>
              </a:rPr>
              <a:t>Localisation</a:t>
            </a:r>
            <a:endParaRPr dirty="0">
              <a:latin typeface="Roboto"/>
              <a:ea typeface="Roboto"/>
              <a:cs typeface="Roboto"/>
              <a:sym typeface="Roboto"/>
            </a:endParaRPr>
          </a:p>
        </p:txBody>
      </p:sp>
      <p:sp>
        <p:nvSpPr>
          <p:cNvPr id="25" name="Google Shape;285;p33">
            <a:extLst>
              <a:ext uri="{FF2B5EF4-FFF2-40B4-BE49-F238E27FC236}">
                <a16:creationId xmlns:a16="http://schemas.microsoft.com/office/drawing/2014/main" id="{C71C3C50-7616-4FA1-8C97-5F5AD7CCE625}"/>
              </a:ext>
            </a:extLst>
          </p:cNvPr>
          <p:cNvSpPr txBox="1"/>
          <p:nvPr/>
        </p:nvSpPr>
        <p:spPr>
          <a:xfrm>
            <a:off x="4110849" y="2842847"/>
            <a:ext cx="1319415" cy="705280"/>
          </a:xfrm>
          <a:prstGeom prst="rect">
            <a:avLst/>
          </a:prstGeom>
          <a:solidFill>
            <a:schemeClr val="tx2">
              <a:lumMod val="10000"/>
              <a:lumOff val="90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Roboto"/>
                <a:ea typeface="Roboto"/>
                <a:cs typeface="Roboto"/>
                <a:sym typeface="Roboto"/>
              </a:rPr>
              <a:t>Deep</a:t>
            </a:r>
            <a:br>
              <a:rPr lang="en-GB" dirty="0">
                <a:latin typeface="Roboto"/>
                <a:ea typeface="Roboto"/>
                <a:cs typeface="Roboto"/>
                <a:sym typeface="Roboto"/>
              </a:rPr>
            </a:br>
            <a:r>
              <a:rPr lang="en-GB" dirty="0">
                <a:latin typeface="Roboto"/>
                <a:ea typeface="Roboto"/>
                <a:cs typeface="Roboto"/>
                <a:sym typeface="Roboto"/>
              </a:rPr>
              <a:t>Learning</a:t>
            </a:r>
            <a:endParaRPr dirty="0">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500"/>
                                        <p:tgtEl>
                                          <p:spTgt spid="2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0"/>
                                        </p:tgtEl>
                                        <p:attrNameLst>
                                          <p:attrName>style.visibility</p:attrName>
                                        </p:attrNameLst>
                                      </p:cBhvr>
                                      <p:to>
                                        <p:strVal val="visible"/>
                                      </p:to>
                                    </p:set>
                                    <p:animEffect transition="in" filter="fade">
                                      <p:cBhvr>
                                        <p:cTn id="10" dur="500"/>
                                        <p:tgtEl>
                                          <p:spTgt spid="2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fade">
                                      <p:cBhvr>
                                        <p:cTn id="15" dur="500"/>
                                        <p:tgtEl>
                                          <p:spTgt spid="28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4"/>
                                        </p:tgtEl>
                                        <p:attrNameLst>
                                          <p:attrName>style.visibility</p:attrName>
                                        </p:attrNameLst>
                                      </p:cBhvr>
                                      <p:to>
                                        <p:strVal val="visible"/>
                                      </p:to>
                                    </p:set>
                                    <p:animEffect transition="in" filter="fade">
                                      <p:cBhvr>
                                        <p:cTn id="18" dur="500"/>
                                        <p:tgtEl>
                                          <p:spTgt spid="2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6"/>
                                        </p:tgtEl>
                                        <p:attrNameLst>
                                          <p:attrName>style.visibility</p:attrName>
                                        </p:attrNameLst>
                                      </p:cBhvr>
                                      <p:to>
                                        <p:strVal val="visible"/>
                                      </p:to>
                                    </p:set>
                                    <p:animEffect transition="in" filter="fade">
                                      <p:cBhvr>
                                        <p:cTn id="23" dur="250"/>
                                        <p:tgtEl>
                                          <p:spTgt spid="286"/>
                                        </p:tgtEl>
                                      </p:cBhvr>
                                    </p:animEffect>
                                  </p:childTnLst>
                                </p:cTn>
                              </p:par>
                            </p:childTnLst>
                          </p:cTn>
                        </p:par>
                        <p:par>
                          <p:cTn id="24" fill="hold">
                            <p:stCondLst>
                              <p:cond delay="250"/>
                            </p:stCondLst>
                            <p:childTnLst>
                              <p:par>
                                <p:cTn id="25" presetID="10" presetClass="entr" presetSubtype="0" fill="hold" grpId="0" nodeType="afterEffect">
                                  <p:stCondLst>
                                    <p:cond delay="0"/>
                                  </p:stCondLst>
                                  <p:childTnLst>
                                    <p:set>
                                      <p:cBhvr>
                                        <p:cTn id="26" dur="1" fill="hold">
                                          <p:stCondLst>
                                            <p:cond delay="0"/>
                                          </p:stCondLst>
                                        </p:cTn>
                                        <p:tgtEl>
                                          <p:spTgt spid="287"/>
                                        </p:tgtEl>
                                        <p:attrNameLst>
                                          <p:attrName>style.visibility</p:attrName>
                                        </p:attrNameLst>
                                      </p:cBhvr>
                                      <p:to>
                                        <p:strVal val="visible"/>
                                      </p:to>
                                    </p:set>
                                    <p:animEffect transition="in" filter="fade">
                                      <p:cBhvr>
                                        <p:cTn id="27" dur="250"/>
                                        <p:tgtEl>
                                          <p:spTgt spid="28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childTnLst>
                          </p:cTn>
                        </p:par>
                        <p:par>
                          <p:cTn id="32" fill="hold">
                            <p:stCondLst>
                              <p:cond delay="75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85"/>
                                        </p:tgtEl>
                                        <p:attrNameLst>
                                          <p:attrName>style.visibility</p:attrName>
                                        </p:attrNameLst>
                                      </p:cBhvr>
                                      <p:to>
                                        <p:strVal val="visible"/>
                                      </p:to>
                                    </p:set>
                                    <p:animEffect transition="in" filter="fade">
                                      <p:cBhvr>
                                        <p:cTn id="39" dur="250"/>
                                        <p:tgtEl>
                                          <p:spTgt spid="28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p:bldP spid="283" grpId="0" animBg="1"/>
      <p:bldP spid="284" grpId="0"/>
      <p:bldP spid="285" grpId="0" animBg="1"/>
      <p:bldP spid="286" grpId="0" animBg="1"/>
      <p:bldP spid="287"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18"/>
          <p:cNvSpPr txBox="1"/>
          <p:nvPr/>
        </p:nvSpPr>
        <p:spPr>
          <a:xfrm>
            <a:off x="824975" y="3774400"/>
            <a:ext cx="2041500" cy="917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Wheels and </a:t>
            </a:r>
            <a:endParaRPr>
              <a:latin typeface="Roboto"/>
              <a:ea typeface="Roboto"/>
              <a:cs typeface="Roboto"/>
              <a:sym typeface="Roboto"/>
            </a:endParaRPr>
          </a:p>
          <a:p>
            <a:pPr marL="0" lvl="0" indent="0" algn="l" rtl="0">
              <a:spcBef>
                <a:spcPts val="0"/>
              </a:spcBef>
              <a:spcAft>
                <a:spcPts val="0"/>
              </a:spcAft>
              <a:buNone/>
            </a:pPr>
            <a:r>
              <a:rPr lang="en-GB">
                <a:latin typeface="Roboto"/>
                <a:ea typeface="Roboto"/>
                <a:cs typeface="Roboto"/>
                <a:sym typeface="Roboto"/>
              </a:rPr>
              <a:t>Motor controller</a:t>
            </a:r>
            <a:endParaRPr>
              <a:latin typeface="Roboto"/>
              <a:ea typeface="Roboto"/>
              <a:cs typeface="Roboto"/>
              <a:sym typeface="Roboto"/>
            </a:endParaRPr>
          </a:p>
        </p:txBody>
      </p:sp>
      <p:sp>
        <p:nvSpPr>
          <p:cNvPr id="136" name="Google Shape;136;p18"/>
          <p:cNvSpPr txBox="1"/>
          <p:nvPr/>
        </p:nvSpPr>
        <p:spPr>
          <a:xfrm>
            <a:off x="824975" y="2590975"/>
            <a:ext cx="2041500" cy="917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Navigation</a:t>
            </a:r>
            <a:endParaRPr>
              <a:latin typeface="Roboto"/>
              <a:ea typeface="Roboto"/>
              <a:cs typeface="Roboto"/>
              <a:sym typeface="Roboto"/>
            </a:endParaRPr>
          </a:p>
        </p:txBody>
      </p:sp>
      <p:sp>
        <p:nvSpPr>
          <p:cNvPr id="137" name="Google Shape;137;p18"/>
          <p:cNvSpPr txBox="1"/>
          <p:nvPr/>
        </p:nvSpPr>
        <p:spPr>
          <a:xfrm>
            <a:off x="824975" y="1444525"/>
            <a:ext cx="2041500" cy="917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Sensors</a:t>
            </a:r>
            <a:endParaRPr>
              <a:latin typeface="Roboto"/>
              <a:ea typeface="Roboto"/>
              <a:cs typeface="Roboto"/>
              <a:sym typeface="Roboto"/>
            </a:endParaRPr>
          </a:p>
        </p:txBody>
      </p:sp>
      <p:pic>
        <p:nvPicPr>
          <p:cNvPr id="138" name="Google Shape;138;p18"/>
          <p:cNvPicPr preferRelativeResize="0"/>
          <p:nvPr/>
        </p:nvPicPr>
        <p:blipFill>
          <a:blip r:embed="rId3">
            <a:alphaModFix/>
          </a:blip>
          <a:stretch>
            <a:fillRect/>
          </a:stretch>
        </p:blipFill>
        <p:spPr>
          <a:xfrm>
            <a:off x="3601588" y="1426050"/>
            <a:ext cx="2782524" cy="3247550"/>
          </a:xfrm>
          <a:prstGeom prst="rect">
            <a:avLst/>
          </a:prstGeom>
          <a:noFill/>
          <a:ln>
            <a:noFill/>
          </a:ln>
        </p:spPr>
      </p:pic>
      <p:pic>
        <p:nvPicPr>
          <p:cNvPr id="139" name="Google Shape;139;p18"/>
          <p:cNvPicPr preferRelativeResize="0"/>
          <p:nvPr/>
        </p:nvPicPr>
        <p:blipFill>
          <a:blip r:embed="rId4">
            <a:alphaModFix/>
          </a:blip>
          <a:stretch>
            <a:fillRect/>
          </a:stretch>
        </p:blipFill>
        <p:spPr>
          <a:xfrm>
            <a:off x="6979950" y="3030338"/>
            <a:ext cx="1121550" cy="1121550"/>
          </a:xfrm>
          <a:prstGeom prst="rect">
            <a:avLst/>
          </a:prstGeom>
          <a:noFill/>
          <a:ln>
            <a:noFill/>
          </a:ln>
        </p:spPr>
      </p:pic>
      <p:pic>
        <p:nvPicPr>
          <p:cNvPr id="140" name="Google Shape;140;p18"/>
          <p:cNvPicPr preferRelativeResize="0"/>
          <p:nvPr/>
        </p:nvPicPr>
        <p:blipFill>
          <a:blip r:embed="rId5">
            <a:alphaModFix/>
          </a:blip>
          <a:stretch>
            <a:fillRect/>
          </a:stretch>
        </p:blipFill>
        <p:spPr>
          <a:xfrm>
            <a:off x="6979950" y="1255388"/>
            <a:ext cx="1121550" cy="1121550"/>
          </a:xfrm>
          <a:prstGeom prst="rect">
            <a:avLst/>
          </a:prstGeom>
          <a:noFill/>
          <a:ln>
            <a:noFill/>
          </a:ln>
        </p:spPr>
      </p:pic>
      <p:sp>
        <p:nvSpPr>
          <p:cNvPr id="141" name="Google Shape;141;p18"/>
          <p:cNvSpPr/>
          <p:nvPr/>
        </p:nvSpPr>
        <p:spPr>
          <a:xfrm>
            <a:off x="7197188" y="2526743"/>
            <a:ext cx="687072" cy="35380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OR</a:t>
            </a:r>
          </a:p>
        </p:txBody>
      </p:sp>
      <p:sp>
        <p:nvSpPr>
          <p:cNvPr id="143" name="Google Shape;143;p18"/>
          <p:cNvSpPr/>
          <p:nvPr/>
        </p:nvSpPr>
        <p:spPr>
          <a:xfrm>
            <a:off x="2975288" y="1764025"/>
            <a:ext cx="517500" cy="27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2975288" y="2880550"/>
            <a:ext cx="517500" cy="27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2975288" y="4093900"/>
            <a:ext cx="517500" cy="27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p16">
            <a:extLst>
              <a:ext uri="{FF2B5EF4-FFF2-40B4-BE49-F238E27FC236}">
                <a16:creationId xmlns:a16="http://schemas.microsoft.com/office/drawing/2014/main" id="{CEF97502-FA57-4EA3-A572-38A6B834A9B4}"/>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b="1" cap="none" dirty="0">
                <a:latin typeface="Abadi" panose="020B0604020104020204" pitchFamily="34" charset="0"/>
              </a:rPr>
              <a:t>How do we develop robotic software?</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5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nodeType="with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500"/>
                                        <p:tgtEl>
                                          <p:spTgt spid="1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par>
                                <p:cTn id="22" presetID="10" presetClass="entr" presetSubtype="0"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19"/>
          <p:cNvSpPr txBox="1"/>
          <p:nvPr/>
        </p:nvSpPr>
        <p:spPr>
          <a:xfrm>
            <a:off x="824975" y="3774400"/>
            <a:ext cx="2041500" cy="917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Wheels and </a:t>
            </a:r>
            <a:endParaRPr>
              <a:latin typeface="Roboto"/>
              <a:ea typeface="Roboto"/>
              <a:cs typeface="Roboto"/>
              <a:sym typeface="Roboto"/>
            </a:endParaRPr>
          </a:p>
          <a:p>
            <a:pPr marL="0" lvl="0" indent="0" algn="l" rtl="0">
              <a:spcBef>
                <a:spcPts val="0"/>
              </a:spcBef>
              <a:spcAft>
                <a:spcPts val="0"/>
              </a:spcAft>
              <a:buNone/>
            </a:pPr>
            <a:r>
              <a:rPr lang="en-GB">
                <a:latin typeface="Roboto"/>
                <a:ea typeface="Roboto"/>
                <a:cs typeface="Roboto"/>
                <a:sym typeface="Roboto"/>
              </a:rPr>
              <a:t>Motor controller</a:t>
            </a:r>
            <a:endParaRPr>
              <a:latin typeface="Roboto"/>
              <a:ea typeface="Roboto"/>
              <a:cs typeface="Roboto"/>
              <a:sym typeface="Roboto"/>
            </a:endParaRPr>
          </a:p>
        </p:txBody>
      </p:sp>
      <p:sp>
        <p:nvSpPr>
          <p:cNvPr id="152" name="Google Shape;152;p19"/>
          <p:cNvSpPr txBox="1"/>
          <p:nvPr/>
        </p:nvSpPr>
        <p:spPr>
          <a:xfrm>
            <a:off x="824975" y="2590975"/>
            <a:ext cx="2041500" cy="917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Navigation</a:t>
            </a:r>
            <a:endParaRPr>
              <a:latin typeface="Roboto"/>
              <a:ea typeface="Roboto"/>
              <a:cs typeface="Roboto"/>
              <a:sym typeface="Roboto"/>
            </a:endParaRPr>
          </a:p>
        </p:txBody>
      </p:sp>
      <p:sp>
        <p:nvSpPr>
          <p:cNvPr id="153" name="Google Shape;153;p19"/>
          <p:cNvSpPr txBox="1"/>
          <p:nvPr/>
        </p:nvSpPr>
        <p:spPr>
          <a:xfrm>
            <a:off x="824975" y="1444525"/>
            <a:ext cx="2041500" cy="917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Sensors</a:t>
            </a:r>
            <a:endParaRPr>
              <a:latin typeface="Roboto"/>
              <a:ea typeface="Roboto"/>
              <a:cs typeface="Roboto"/>
              <a:sym typeface="Roboto"/>
            </a:endParaRPr>
          </a:p>
        </p:txBody>
      </p:sp>
      <p:pic>
        <p:nvPicPr>
          <p:cNvPr id="154" name="Google Shape;154;p19"/>
          <p:cNvPicPr preferRelativeResize="0"/>
          <p:nvPr/>
        </p:nvPicPr>
        <p:blipFill>
          <a:blip r:embed="rId3">
            <a:alphaModFix/>
          </a:blip>
          <a:stretch>
            <a:fillRect/>
          </a:stretch>
        </p:blipFill>
        <p:spPr>
          <a:xfrm>
            <a:off x="3601588" y="1426050"/>
            <a:ext cx="2782524" cy="3247550"/>
          </a:xfrm>
          <a:prstGeom prst="rect">
            <a:avLst/>
          </a:prstGeom>
          <a:noFill/>
          <a:ln>
            <a:noFill/>
          </a:ln>
        </p:spPr>
      </p:pic>
      <p:pic>
        <p:nvPicPr>
          <p:cNvPr id="155" name="Google Shape;155;p19"/>
          <p:cNvPicPr preferRelativeResize="0"/>
          <p:nvPr/>
        </p:nvPicPr>
        <p:blipFill>
          <a:blip r:embed="rId4">
            <a:alphaModFix/>
          </a:blip>
          <a:stretch>
            <a:fillRect/>
          </a:stretch>
        </p:blipFill>
        <p:spPr>
          <a:xfrm>
            <a:off x="6979950" y="3340440"/>
            <a:ext cx="1121550" cy="1121550"/>
          </a:xfrm>
          <a:prstGeom prst="rect">
            <a:avLst/>
          </a:prstGeom>
          <a:noFill/>
          <a:ln>
            <a:noFill/>
          </a:ln>
        </p:spPr>
      </p:pic>
      <p:pic>
        <p:nvPicPr>
          <p:cNvPr id="156" name="Google Shape;156;p19"/>
          <p:cNvPicPr preferRelativeResize="0"/>
          <p:nvPr/>
        </p:nvPicPr>
        <p:blipFill>
          <a:blip r:embed="rId5">
            <a:alphaModFix/>
          </a:blip>
          <a:stretch>
            <a:fillRect/>
          </a:stretch>
        </p:blipFill>
        <p:spPr>
          <a:xfrm>
            <a:off x="6979950" y="1565490"/>
            <a:ext cx="1121550" cy="1121550"/>
          </a:xfrm>
          <a:prstGeom prst="rect">
            <a:avLst/>
          </a:prstGeom>
          <a:noFill/>
          <a:ln>
            <a:noFill/>
          </a:ln>
        </p:spPr>
      </p:pic>
      <p:sp>
        <p:nvSpPr>
          <p:cNvPr id="157" name="Google Shape;157;p19"/>
          <p:cNvSpPr/>
          <p:nvPr/>
        </p:nvSpPr>
        <p:spPr>
          <a:xfrm>
            <a:off x="7197188" y="2836845"/>
            <a:ext cx="687072" cy="35380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OR</a:t>
            </a:r>
          </a:p>
        </p:txBody>
      </p:sp>
      <p:pic>
        <p:nvPicPr>
          <p:cNvPr id="159" name="Google Shape;159;p19"/>
          <p:cNvPicPr preferRelativeResize="0"/>
          <p:nvPr/>
        </p:nvPicPr>
        <p:blipFill>
          <a:blip r:embed="rId4">
            <a:alphaModFix/>
          </a:blip>
          <a:stretch>
            <a:fillRect/>
          </a:stretch>
        </p:blipFill>
        <p:spPr>
          <a:xfrm>
            <a:off x="6979950" y="3334038"/>
            <a:ext cx="1121550" cy="1121550"/>
          </a:xfrm>
          <a:prstGeom prst="rect">
            <a:avLst/>
          </a:prstGeom>
          <a:noFill/>
          <a:ln>
            <a:noFill/>
          </a:ln>
        </p:spPr>
      </p:pic>
      <p:pic>
        <p:nvPicPr>
          <p:cNvPr id="160" name="Google Shape;160;p19"/>
          <p:cNvPicPr preferRelativeResize="0"/>
          <p:nvPr/>
        </p:nvPicPr>
        <p:blipFill>
          <a:blip r:embed="rId5">
            <a:alphaModFix/>
          </a:blip>
          <a:stretch>
            <a:fillRect/>
          </a:stretch>
        </p:blipFill>
        <p:spPr>
          <a:xfrm>
            <a:off x="6979950" y="1559088"/>
            <a:ext cx="1121550" cy="1121550"/>
          </a:xfrm>
          <a:prstGeom prst="rect">
            <a:avLst/>
          </a:prstGeom>
          <a:noFill/>
          <a:ln>
            <a:noFill/>
          </a:ln>
        </p:spPr>
      </p:pic>
      <p:sp>
        <p:nvSpPr>
          <p:cNvPr id="161" name="Google Shape;161;p19"/>
          <p:cNvSpPr/>
          <p:nvPr/>
        </p:nvSpPr>
        <p:spPr>
          <a:xfrm>
            <a:off x="6932663" y="2833555"/>
            <a:ext cx="1216103" cy="347595"/>
          </a:xfrm>
          <a:prstGeom prst="rect">
            <a:avLst/>
          </a:prstGeom>
        </p:spPr>
        <p:txBody>
          <a:bodyPr>
            <a:prstTxWarp prst="textPlain">
              <a:avLst/>
            </a:prstTxWarp>
          </a:bodyPr>
          <a:lstStyle/>
          <a:p>
            <a:pPr lvl="0" algn="ctr"/>
            <a:r>
              <a:rPr lang="en-US" b="0" i="0" dirty="0">
                <a:ln w="9525" cap="flat" cmpd="sng">
                  <a:solidFill>
                    <a:schemeClr val="dk2"/>
                  </a:solidFill>
                  <a:prstDash val="solid"/>
                  <a:round/>
                  <a:headEnd type="none" w="sm" len="sm"/>
                  <a:tailEnd type="none" w="sm" len="sm"/>
                </a:ln>
                <a:solidFill>
                  <a:schemeClr val="lt2"/>
                </a:solidFill>
                <a:latin typeface="Arial"/>
              </a:rPr>
              <a:t>Both!</a:t>
            </a:r>
            <a:endParaRPr b="0" i="0" dirty="0">
              <a:ln w="9525" cap="flat" cmpd="sng">
                <a:solidFill>
                  <a:schemeClr val="dk2"/>
                </a:solidFill>
                <a:prstDash val="solid"/>
                <a:round/>
                <a:headEnd type="none" w="sm" len="sm"/>
                <a:tailEnd type="none" w="sm" len="sm"/>
              </a:ln>
              <a:solidFill>
                <a:schemeClr val="lt2"/>
              </a:solidFill>
              <a:latin typeface="Arial"/>
            </a:endParaRPr>
          </a:p>
        </p:txBody>
      </p:sp>
      <p:sp>
        <p:nvSpPr>
          <p:cNvPr id="162" name="Google Shape;162;p19"/>
          <p:cNvSpPr/>
          <p:nvPr/>
        </p:nvSpPr>
        <p:spPr>
          <a:xfrm>
            <a:off x="2975288" y="1764025"/>
            <a:ext cx="517500" cy="27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2975288" y="2880550"/>
            <a:ext cx="517500" cy="27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2975288" y="4093900"/>
            <a:ext cx="517500" cy="278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19"/>
          <p:cNvPicPr preferRelativeResize="0"/>
          <p:nvPr/>
        </p:nvPicPr>
        <p:blipFill>
          <a:blip r:embed="rId3">
            <a:alphaModFix/>
          </a:blip>
          <a:stretch>
            <a:fillRect/>
          </a:stretch>
        </p:blipFill>
        <p:spPr>
          <a:xfrm>
            <a:off x="3730091" y="1444525"/>
            <a:ext cx="786285" cy="917699"/>
          </a:xfrm>
          <a:prstGeom prst="rect">
            <a:avLst/>
          </a:prstGeom>
          <a:noFill/>
          <a:ln>
            <a:noFill/>
          </a:ln>
        </p:spPr>
      </p:pic>
      <p:pic>
        <p:nvPicPr>
          <p:cNvPr id="166" name="Google Shape;166;p19"/>
          <p:cNvPicPr preferRelativeResize="0"/>
          <p:nvPr/>
        </p:nvPicPr>
        <p:blipFill>
          <a:blip r:embed="rId3">
            <a:alphaModFix/>
          </a:blip>
          <a:stretch>
            <a:fillRect/>
          </a:stretch>
        </p:blipFill>
        <p:spPr>
          <a:xfrm>
            <a:off x="3730091" y="2590975"/>
            <a:ext cx="786285" cy="917699"/>
          </a:xfrm>
          <a:prstGeom prst="rect">
            <a:avLst/>
          </a:prstGeom>
          <a:noFill/>
          <a:ln>
            <a:noFill/>
          </a:ln>
        </p:spPr>
      </p:pic>
      <p:pic>
        <p:nvPicPr>
          <p:cNvPr id="167" name="Google Shape;167;p19"/>
          <p:cNvPicPr preferRelativeResize="0"/>
          <p:nvPr/>
        </p:nvPicPr>
        <p:blipFill>
          <a:blip r:embed="rId3">
            <a:alphaModFix/>
          </a:blip>
          <a:stretch>
            <a:fillRect/>
          </a:stretch>
        </p:blipFill>
        <p:spPr>
          <a:xfrm>
            <a:off x="3730091" y="3774400"/>
            <a:ext cx="786285" cy="917699"/>
          </a:xfrm>
          <a:prstGeom prst="rect">
            <a:avLst/>
          </a:prstGeom>
          <a:noFill/>
          <a:ln>
            <a:noFill/>
          </a:ln>
        </p:spPr>
      </p:pic>
      <p:sp>
        <p:nvSpPr>
          <p:cNvPr id="168" name="Google Shape;168;p19"/>
          <p:cNvSpPr txBox="1"/>
          <p:nvPr/>
        </p:nvSpPr>
        <p:spPr>
          <a:xfrm>
            <a:off x="4342588" y="2918625"/>
            <a:ext cx="2041500" cy="917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Sensors</a:t>
            </a:r>
            <a:endParaRPr>
              <a:latin typeface="Roboto"/>
              <a:ea typeface="Roboto"/>
              <a:cs typeface="Roboto"/>
              <a:sym typeface="Roboto"/>
            </a:endParaRPr>
          </a:p>
        </p:txBody>
      </p:sp>
      <p:sp>
        <p:nvSpPr>
          <p:cNvPr id="169" name="Google Shape;169;p19"/>
          <p:cNvSpPr txBox="1"/>
          <p:nvPr/>
        </p:nvSpPr>
        <p:spPr>
          <a:xfrm>
            <a:off x="2530500" y="1444525"/>
            <a:ext cx="2041500" cy="917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Navigation</a:t>
            </a:r>
            <a:endParaRPr>
              <a:latin typeface="Roboto"/>
              <a:ea typeface="Roboto"/>
              <a:cs typeface="Roboto"/>
              <a:sym typeface="Roboto"/>
            </a:endParaRPr>
          </a:p>
        </p:txBody>
      </p:sp>
      <p:sp>
        <p:nvSpPr>
          <p:cNvPr id="170" name="Google Shape;170;p19"/>
          <p:cNvSpPr txBox="1"/>
          <p:nvPr/>
        </p:nvSpPr>
        <p:spPr>
          <a:xfrm>
            <a:off x="747000" y="2880550"/>
            <a:ext cx="2041500" cy="917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Roboto"/>
                <a:ea typeface="Roboto"/>
                <a:cs typeface="Roboto"/>
                <a:sym typeface="Roboto"/>
              </a:rPr>
              <a:t>Wheels and </a:t>
            </a:r>
            <a:endParaRPr sz="1600" dirty="0">
              <a:latin typeface="Roboto"/>
              <a:ea typeface="Roboto"/>
              <a:cs typeface="Roboto"/>
              <a:sym typeface="Roboto"/>
            </a:endParaRPr>
          </a:p>
          <a:p>
            <a:pPr marL="0" lvl="0" indent="0" algn="l" rtl="0">
              <a:spcBef>
                <a:spcPts val="0"/>
              </a:spcBef>
              <a:spcAft>
                <a:spcPts val="0"/>
              </a:spcAft>
              <a:buNone/>
            </a:pPr>
            <a:r>
              <a:rPr lang="en-GB" sz="1600" dirty="0">
                <a:latin typeface="Roboto"/>
                <a:ea typeface="Roboto"/>
                <a:cs typeface="Roboto"/>
                <a:sym typeface="Roboto"/>
              </a:rPr>
              <a:t>Motor</a:t>
            </a:r>
          </a:p>
          <a:p>
            <a:pPr marL="0" lvl="0" indent="0" algn="l" rtl="0">
              <a:spcBef>
                <a:spcPts val="0"/>
              </a:spcBef>
              <a:spcAft>
                <a:spcPts val="0"/>
              </a:spcAft>
              <a:buNone/>
            </a:pPr>
            <a:r>
              <a:rPr lang="en-GB" sz="1600" dirty="0">
                <a:latin typeface="Roboto"/>
                <a:ea typeface="Roboto"/>
                <a:cs typeface="Roboto"/>
                <a:sym typeface="Roboto"/>
              </a:rPr>
              <a:t>controller</a:t>
            </a:r>
            <a:endParaRPr sz="1600" dirty="0">
              <a:latin typeface="Roboto"/>
              <a:ea typeface="Roboto"/>
              <a:cs typeface="Roboto"/>
              <a:sym typeface="Roboto"/>
            </a:endParaRPr>
          </a:p>
        </p:txBody>
      </p:sp>
      <p:pic>
        <p:nvPicPr>
          <p:cNvPr id="171" name="Google Shape;171;p19"/>
          <p:cNvPicPr preferRelativeResize="0"/>
          <p:nvPr/>
        </p:nvPicPr>
        <p:blipFill>
          <a:blip r:embed="rId3">
            <a:alphaModFix/>
          </a:blip>
          <a:stretch>
            <a:fillRect/>
          </a:stretch>
        </p:blipFill>
        <p:spPr>
          <a:xfrm>
            <a:off x="3785716" y="1444525"/>
            <a:ext cx="786285" cy="917699"/>
          </a:xfrm>
          <a:prstGeom prst="rect">
            <a:avLst/>
          </a:prstGeom>
          <a:noFill/>
          <a:ln>
            <a:noFill/>
          </a:ln>
        </p:spPr>
      </p:pic>
      <p:pic>
        <p:nvPicPr>
          <p:cNvPr id="172" name="Google Shape;172;p19"/>
          <p:cNvPicPr preferRelativeResize="0"/>
          <p:nvPr/>
        </p:nvPicPr>
        <p:blipFill>
          <a:blip r:embed="rId3">
            <a:alphaModFix/>
          </a:blip>
          <a:stretch>
            <a:fillRect/>
          </a:stretch>
        </p:blipFill>
        <p:spPr>
          <a:xfrm>
            <a:off x="5597816" y="2918625"/>
            <a:ext cx="786285" cy="917699"/>
          </a:xfrm>
          <a:prstGeom prst="rect">
            <a:avLst/>
          </a:prstGeom>
          <a:noFill/>
          <a:ln>
            <a:noFill/>
          </a:ln>
        </p:spPr>
      </p:pic>
      <p:pic>
        <p:nvPicPr>
          <p:cNvPr id="173" name="Google Shape;173;p19"/>
          <p:cNvPicPr preferRelativeResize="0"/>
          <p:nvPr/>
        </p:nvPicPr>
        <p:blipFill>
          <a:blip r:embed="rId3">
            <a:alphaModFix/>
          </a:blip>
          <a:stretch>
            <a:fillRect/>
          </a:stretch>
        </p:blipFill>
        <p:spPr>
          <a:xfrm>
            <a:off x="2156966" y="2880550"/>
            <a:ext cx="786285" cy="917699"/>
          </a:xfrm>
          <a:prstGeom prst="rect">
            <a:avLst/>
          </a:prstGeom>
          <a:noFill/>
          <a:ln>
            <a:noFill/>
          </a:ln>
        </p:spPr>
      </p:pic>
      <p:sp>
        <p:nvSpPr>
          <p:cNvPr id="174" name="Google Shape;174;p19"/>
          <p:cNvSpPr/>
          <p:nvPr/>
        </p:nvSpPr>
        <p:spPr>
          <a:xfrm rot="2360963">
            <a:off x="4752893" y="2250706"/>
            <a:ext cx="786376" cy="278604"/>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2350721">
            <a:off x="1452533" y="2250760"/>
            <a:ext cx="786398" cy="278499"/>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p16">
            <a:extLst>
              <a:ext uri="{FF2B5EF4-FFF2-40B4-BE49-F238E27FC236}">
                <a16:creationId xmlns:a16="http://schemas.microsoft.com/office/drawing/2014/main" id="{24EF152D-6776-4F4F-9F2B-7D5A69FAB928}"/>
              </a:ext>
            </a:extLst>
          </p:cNvPr>
          <p:cNvSpPr txBox="1">
            <a:spLocks noGrp="1"/>
          </p:cNvSpPr>
          <p:nvPr>
            <p:ph type="title"/>
          </p:nvPr>
        </p:nvSpPr>
        <p:spPr>
          <a:xfrm>
            <a:off x="775800" y="171778"/>
            <a:ext cx="8081953"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cap="none" dirty="0">
                <a:latin typeface="Abadi" panose="020B0604020104020204" pitchFamily="34" charset="0"/>
              </a:rPr>
              <a:t>ROS to the Rescue!</a:t>
            </a:r>
          </a:p>
        </p:txBody>
      </p:sp>
      <p:sp>
        <p:nvSpPr>
          <p:cNvPr id="31" name="Google Shape;174;p19">
            <a:extLst>
              <a:ext uri="{FF2B5EF4-FFF2-40B4-BE49-F238E27FC236}">
                <a16:creationId xmlns:a16="http://schemas.microsoft.com/office/drawing/2014/main" id="{5BFCCB47-4AFB-4235-B691-0B99DA2E2B0C}"/>
              </a:ext>
            </a:extLst>
          </p:cNvPr>
          <p:cNvSpPr/>
          <p:nvPr/>
        </p:nvSpPr>
        <p:spPr>
          <a:xfrm>
            <a:off x="3249334" y="3219730"/>
            <a:ext cx="786376" cy="278604"/>
          </a:xfrm>
          <a:prstGeom prst="leftRightArrow">
            <a:avLst>
              <a:gd name="adj1" fmla="val 50000"/>
              <a:gd name="adj2" fmla="val 50000"/>
            </a:avLst>
          </a:prstGeom>
          <a:solidFill>
            <a:srgbClr val="00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7"/>
                                        </p:tgtEl>
                                      </p:cBhvr>
                                    </p:animEffect>
                                    <p:set>
                                      <p:cBhvr>
                                        <p:cTn id="7" dur="1" fill="hold">
                                          <p:stCondLst>
                                            <p:cond delay="499"/>
                                          </p:stCondLst>
                                        </p:cTn>
                                        <p:tgtEl>
                                          <p:spTgt spid="15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6"/>
                                        </p:tgtEl>
                                      </p:cBhvr>
                                    </p:animEffect>
                                    <p:set>
                                      <p:cBhvr>
                                        <p:cTn id="10" dur="1" fill="hold">
                                          <p:stCondLst>
                                            <p:cond delay="499"/>
                                          </p:stCondLst>
                                        </p:cTn>
                                        <p:tgtEl>
                                          <p:spTgt spid="15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5"/>
                                        </p:tgtEl>
                                      </p:cBhvr>
                                    </p:animEffect>
                                    <p:set>
                                      <p:cBhvr>
                                        <p:cTn id="13" dur="1" fill="hold">
                                          <p:stCondLst>
                                            <p:cond delay="499"/>
                                          </p:stCondLst>
                                        </p:cTn>
                                        <p:tgtEl>
                                          <p:spTgt spid="15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fade">
                                      <p:cBhvr>
                                        <p:cTn id="19" dur="500"/>
                                        <p:tgtEl>
                                          <p:spTgt spid="160"/>
                                        </p:tgtEl>
                                      </p:cBhvr>
                                    </p:animEffect>
                                  </p:childTnLst>
                                </p:cTn>
                              </p:par>
                              <p:par>
                                <p:cTn id="20" presetID="10" presetClass="entr" presetSubtype="0" fill="hold" nodeType="with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500"/>
                                        <p:tgtEl>
                                          <p:spTgt spid="1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54"/>
                                        </p:tgtEl>
                                      </p:cBhvr>
                                    </p:animEffect>
                                    <p:set>
                                      <p:cBhvr>
                                        <p:cTn id="27" dur="1" fill="hold">
                                          <p:stCondLst>
                                            <p:cond delay="499"/>
                                          </p:stCondLst>
                                        </p:cTn>
                                        <p:tgtEl>
                                          <p:spTgt spid="154"/>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par>
                                <p:cTn id="31" presetID="10" presetClass="entr" presetSubtype="0" fill="hold" nodeType="withEffect">
                                  <p:stCondLst>
                                    <p:cond delay="0"/>
                                  </p:stCondLst>
                                  <p:childTnLst>
                                    <p:set>
                                      <p:cBhvr>
                                        <p:cTn id="32" dur="1" fill="hold">
                                          <p:stCondLst>
                                            <p:cond delay="0"/>
                                          </p:stCondLst>
                                        </p:cTn>
                                        <p:tgtEl>
                                          <p:spTgt spid="167"/>
                                        </p:tgtEl>
                                        <p:attrNameLst>
                                          <p:attrName>style.visibility</p:attrName>
                                        </p:attrNameLst>
                                      </p:cBhvr>
                                      <p:to>
                                        <p:strVal val="visible"/>
                                      </p:to>
                                    </p:set>
                                    <p:animEffect transition="in" filter="fade">
                                      <p:cBhvr>
                                        <p:cTn id="33" dur="500"/>
                                        <p:tgtEl>
                                          <p:spTgt spid="167"/>
                                        </p:tgtEl>
                                      </p:cBhvr>
                                    </p:animEffect>
                                  </p:childTnLst>
                                </p:cTn>
                              </p:par>
                              <p:par>
                                <p:cTn id="34" presetID="10" presetClass="entr" presetSubtype="0" fill="hold" nodeType="withEffect">
                                  <p:stCondLst>
                                    <p:cond delay="0"/>
                                  </p:stCondLst>
                                  <p:childTnLst>
                                    <p:set>
                                      <p:cBhvr>
                                        <p:cTn id="35" dur="1" fill="hold">
                                          <p:stCondLst>
                                            <p:cond delay="0"/>
                                          </p:stCondLst>
                                        </p:cTn>
                                        <p:tgtEl>
                                          <p:spTgt spid="166"/>
                                        </p:tgtEl>
                                        <p:attrNameLst>
                                          <p:attrName>style.visibility</p:attrName>
                                        </p:attrNameLst>
                                      </p:cBhvr>
                                      <p:to>
                                        <p:strVal val="visible"/>
                                      </p:to>
                                    </p:set>
                                    <p:animEffect transition="in" filter="fade">
                                      <p:cBhvr>
                                        <p:cTn id="36" dur="500"/>
                                        <p:tgtEl>
                                          <p:spTgt spid="1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52"/>
                                        </p:tgtEl>
                                      </p:cBhvr>
                                    </p:animEffect>
                                    <p:set>
                                      <p:cBhvr>
                                        <p:cTn id="41" dur="1" fill="hold">
                                          <p:stCondLst>
                                            <p:cond delay="499"/>
                                          </p:stCondLst>
                                        </p:cTn>
                                        <p:tgtEl>
                                          <p:spTgt spid="152"/>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53"/>
                                        </p:tgtEl>
                                      </p:cBhvr>
                                    </p:animEffect>
                                    <p:set>
                                      <p:cBhvr>
                                        <p:cTn id="44" dur="1" fill="hold">
                                          <p:stCondLst>
                                            <p:cond delay="499"/>
                                          </p:stCondLst>
                                        </p:cTn>
                                        <p:tgtEl>
                                          <p:spTgt spid="15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62"/>
                                        </p:tgtEl>
                                      </p:cBhvr>
                                    </p:animEffect>
                                    <p:set>
                                      <p:cBhvr>
                                        <p:cTn id="47" dur="1" fill="hold">
                                          <p:stCondLst>
                                            <p:cond delay="499"/>
                                          </p:stCondLst>
                                        </p:cTn>
                                        <p:tgtEl>
                                          <p:spTgt spid="16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63"/>
                                        </p:tgtEl>
                                      </p:cBhvr>
                                    </p:animEffect>
                                    <p:set>
                                      <p:cBhvr>
                                        <p:cTn id="50" dur="1" fill="hold">
                                          <p:stCondLst>
                                            <p:cond delay="499"/>
                                          </p:stCondLst>
                                        </p:cTn>
                                        <p:tgtEl>
                                          <p:spTgt spid="16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64"/>
                                        </p:tgtEl>
                                      </p:cBhvr>
                                    </p:animEffect>
                                    <p:set>
                                      <p:cBhvr>
                                        <p:cTn id="53" dur="1" fill="hold">
                                          <p:stCondLst>
                                            <p:cond delay="499"/>
                                          </p:stCondLst>
                                        </p:cTn>
                                        <p:tgtEl>
                                          <p:spTgt spid="164"/>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65"/>
                                        </p:tgtEl>
                                      </p:cBhvr>
                                    </p:animEffect>
                                    <p:set>
                                      <p:cBhvr>
                                        <p:cTn id="56" dur="1" fill="hold">
                                          <p:stCondLst>
                                            <p:cond delay="499"/>
                                          </p:stCondLst>
                                        </p:cTn>
                                        <p:tgtEl>
                                          <p:spTgt spid="16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66"/>
                                        </p:tgtEl>
                                      </p:cBhvr>
                                    </p:animEffect>
                                    <p:set>
                                      <p:cBhvr>
                                        <p:cTn id="59" dur="1" fill="hold">
                                          <p:stCondLst>
                                            <p:cond delay="499"/>
                                          </p:stCondLst>
                                        </p:cTn>
                                        <p:tgtEl>
                                          <p:spTgt spid="166"/>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67"/>
                                        </p:tgtEl>
                                      </p:cBhvr>
                                    </p:animEffect>
                                    <p:set>
                                      <p:cBhvr>
                                        <p:cTn id="62" dur="1" fill="hold">
                                          <p:stCondLst>
                                            <p:cond delay="499"/>
                                          </p:stCondLst>
                                        </p:cTn>
                                        <p:tgtEl>
                                          <p:spTgt spid="167"/>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51"/>
                                        </p:tgtEl>
                                      </p:cBhvr>
                                    </p:animEffect>
                                    <p:set>
                                      <p:cBhvr>
                                        <p:cTn id="65" dur="1" fill="hold">
                                          <p:stCondLst>
                                            <p:cond delay="499"/>
                                          </p:stCondLst>
                                        </p:cTn>
                                        <p:tgtEl>
                                          <p:spTgt spid="151"/>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fade">
                                      <p:cBhvr>
                                        <p:cTn id="68" dur="500"/>
                                        <p:tgtEl>
                                          <p:spTgt spid="168"/>
                                        </p:tgtEl>
                                      </p:cBhvr>
                                    </p:animEffect>
                                  </p:childTnLst>
                                </p:cTn>
                              </p:par>
                              <p:par>
                                <p:cTn id="69" presetID="10" presetClass="entr" presetSubtype="0" fill="hold" nodeType="withEffect">
                                  <p:stCondLst>
                                    <p:cond delay="0"/>
                                  </p:stCondLst>
                                  <p:childTnLst>
                                    <p:set>
                                      <p:cBhvr>
                                        <p:cTn id="70" dur="1" fill="hold">
                                          <p:stCondLst>
                                            <p:cond delay="0"/>
                                          </p:stCondLst>
                                        </p:cTn>
                                        <p:tgtEl>
                                          <p:spTgt spid="169"/>
                                        </p:tgtEl>
                                        <p:attrNameLst>
                                          <p:attrName>style.visibility</p:attrName>
                                        </p:attrNameLst>
                                      </p:cBhvr>
                                      <p:to>
                                        <p:strVal val="visible"/>
                                      </p:to>
                                    </p:set>
                                    <p:animEffect transition="in" filter="fade">
                                      <p:cBhvr>
                                        <p:cTn id="71" dur="500"/>
                                        <p:tgtEl>
                                          <p:spTgt spid="169"/>
                                        </p:tgtEl>
                                      </p:cBhvr>
                                    </p:animEffect>
                                  </p:childTnLst>
                                </p:cTn>
                              </p:par>
                              <p:par>
                                <p:cTn id="72" presetID="10" presetClass="entr" presetSubtype="0" fill="hold" nodeType="withEffect">
                                  <p:stCondLst>
                                    <p:cond delay="0"/>
                                  </p:stCondLst>
                                  <p:childTnLst>
                                    <p:set>
                                      <p:cBhvr>
                                        <p:cTn id="73" dur="1" fill="hold">
                                          <p:stCondLst>
                                            <p:cond delay="0"/>
                                          </p:stCondLst>
                                        </p:cTn>
                                        <p:tgtEl>
                                          <p:spTgt spid="170"/>
                                        </p:tgtEl>
                                        <p:attrNameLst>
                                          <p:attrName>style.visibility</p:attrName>
                                        </p:attrNameLst>
                                      </p:cBhvr>
                                      <p:to>
                                        <p:strVal val="visible"/>
                                      </p:to>
                                    </p:set>
                                    <p:animEffect transition="in" filter="fade">
                                      <p:cBhvr>
                                        <p:cTn id="74" dur="500"/>
                                        <p:tgtEl>
                                          <p:spTgt spid="170"/>
                                        </p:tgtEl>
                                      </p:cBhvr>
                                    </p:animEffect>
                                  </p:childTnLst>
                                </p:cTn>
                              </p:par>
                              <p:par>
                                <p:cTn id="75" presetID="10" presetClass="entr" presetSubtype="0" fill="hold" nodeType="withEffect">
                                  <p:stCondLst>
                                    <p:cond delay="0"/>
                                  </p:stCondLst>
                                  <p:childTnLst>
                                    <p:set>
                                      <p:cBhvr>
                                        <p:cTn id="76" dur="1" fill="hold">
                                          <p:stCondLst>
                                            <p:cond delay="0"/>
                                          </p:stCondLst>
                                        </p:cTn>
                                        <p:tgtEl>
                                          <p:spTgt spid="171"/>
                                        </p:tgtEl>
                                        <p:attrNameLst>
                                          <p:attrName>style.visibility</p:attrName>
                                        </p:attrNameLst>
                                      </p:cBhvr>
                                      <p:to>
                                        <p:strVal val="visible"/>
                                      </p:to>
                                    </p:set>
                                    <p:animEffect transition="in" filter="fade">
                                      <p:cBhvr>
                                        <p:cTn id="77" dur="500"/>
                                        <p:tgtEl>
                                          <p:spTgt spid="171"/>
                                        </p:tgtEl>
                                      </p:cBhvr>
                                    </p:animEffect>
                                  </p:childTnLst>
                                </p:cTn>
                              </p:par>
                              <p:par>
                                <p:cTn id="78" presetID="10" presetClass="entr" presetSubtype="0" fill="hold" nodeType="withEffect">
                                  <p:stCondLst>
                                    <p:cond delay="0"/>
                                  </p:stCondLst>
                                  <p:childTnLst>
                                    <p:set>
                                      <p:cBhvr>
                                        <p:cTn id="79" dur="1" fill="hold">
                                          <p:stCondLst>
                                            <p:cond delay="0"/>
                                          </p:stCondLst>
                                        </p:cTn>
                                        <p:tgtEl>
                                          <p:spTgt spid="173"/>
                                        </p:tgtEl>
                                        <p:attrNameLst>
                                          <p:attrName>style.visibility</p:attrName>
                                        </p:attrNameLst>
                                      </p:cBhvr>
                                      <p:to>
                                        <p:strVal val="visible"/>
                                      </p:to>
                                    </p:set>
                                    <p:animEffect transition="in" filter="fade">
                                      <p:cBhvr>
                                        <p:cTn id="80" dur="500"/>
                                        <p:tgtEl>
                                          <p:spTgt spid="173"/>
                                        </p:tgtEl>
                                      </p:cBhvr>
                                    </p:animEffect>
                                  </p:childTnLst>
                                </p:cTn>
                              </p:par>
                              <p:par>
                                <p:cTn id="81" presetID="10" presetClass="entr" presetSubtype="0" fill="hold" nodeType="withEffect">
                                  <p:stCondLst>
                                    <p:cond delay="0"/>
                                  </p:stCondLst>
                                  <p:childTnLst>
                                    <p:set>
                                      <p:cBhvr>
                                        <p:cTn id="82" dur="1" fill="hold">
                                          <p:stCondLst>
                                            <p:cond delay="0"/>
                                          </p:stCondLst>
                                        </p:cTn>
                                        <p:tgtEl>
                                          <p:spTgt spid="172"/>
                                        </p:tgtEl>
                                        <p:attrNameLst>
                                          <p:attrName>style.visibility</p:attrName>
                                        </p:attrNameLst>
                                      </p:cBhvr>
                                      <p:to>
                                        <p:strVal val="visible"/>
                                      </p:to>
                                    </p:set>
                                    <p:animEffect transition="in" filter="fade">
                                      <p:cBhvr>
                                        <p:cTn id="83" dur="500"/>
                                        <p:tgtEl>
                                          <p:spTgt spid="1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75"/>
                                        </p:tgtEl>
                                        <p:attrNameLst>
                                          <p:attrName>style.visibility</p:attrName>
                                        </p:attrNameLst>
                                      </p:cBhvr>
                                      <p:to>
                                        <p:strVal val="visible"/>
                                      </p:to>
                                    </p:set>
                                    <p:animEffect transition="in" filter="fade">
                                      <p:cBhvr>
                                        <p:cTn id="88" dur="500"/>
                                        <p:tgtEl>
                                          <p:spTgt spid="175"/>
                                        </p:tgtEl>
                                      </p:cBhvr>
                                    </p:animEffect>
                                  </p:childTnLst>
                                </p:cTn>
                              </p:par>
                              <p:par>
                                <p:cTn id="89" presetID="10" presetClass="entr" presetSubtype="0" fill="hold" nodeType="withEffect">
                                  <p:stCondLst>
                                    <p:cond delay="0"/>
                                  </p:stCondLst>
                                  <p:childTnLst>
                                    <p:set>
                                      <p:cBhvr>
                                        <p:cTn id="90" dur="1" fill="hold">
                                          <p:stCondLst>
                                            <p:cond delay="0"/>
                                          </p:stCondLst>
                                        </p:cTn>
                                        <p:tgtEl>
                                          <p:spTgt spid="174"/>
                                        </p:tgtEl>
                                        <p:attrNameLst>
                                          <p:attrName>style.visibility</p:attrName>
                                        </p:attrNameLst>
                                      </p:cBhvr>
                                      <p:to>
                                        <p:strVal val="visible"/>
                                      </p:to>
                                    </p:set>
                                    <p:animEffect transition="in" filter="fade">
                                      <p:cBhvr>
                                        <p:cTn id="91" dur="500"/>
                                        <p:tgtEl>
                                          <p:spTgt spid="174"/>
                                        </p:tgtEl>
                                      </p:cBhvr>
                                    </p:animEffect>
                                  </p:childTnLst>
                                </p:cTn>
                              </p:par>
                              <p:par>
                                <p:cTn id="92" presetID="10" presetClass="entr" presetSubtype="0"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Badge</Template>
  <TotalTime>858</TotalTime>
  <Words>1652</Words>
  <Application>Microsoft Office PowerPoint</Application>
  <PresentationFormat>On-screen Show (16:9)</PresentationFormat>
  <Paragraphs>215</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Courier New</vt:lpstr>
      <vt:lpstr>Abadi</vt:lpstr>
      <vt:lpstr>Calibri</vt:lpstr>
      <vt:lpstr>Gill Sans MT</vt:lpstr>
      <vt:lpstr>Arial</vt:lpstr>
      <vt:lpstr>Impact</vt:lpstr>
      <vt:lpstr>Wingdings</vt:lpstr>
      <vt:lpstr>Roboto</vt:lpstr>
      <vt:lpstr>Badge</vt:lpstr>
      <vt:lpstr>ROS Workshop 1: Introduction</vt:lpstr>
      <vt:lpstr>PowerPoint Presentation</vt:lpstr>
      <vt:lpstr>MLDA Robotics</vt:lpstr>
      <vt:lpstr>UAVionics Club</vt:lpstr>
      <vt:lpstr>Flow of Today’s Workshop</vt:lpstr>
      <vt:lpstr>What is Robot Operating System?</vt:lpstr>
      <vt:lpstr>What is ROS?</vt:lpstr>
      <vt:lpstr>How do we develop robotic software?</vt:lpstr>
      <vt:lpstr>ROS to the Rescue!</vt:lpstr>
      <vt:lpstr>ROS to the Rescue!</vt:lpstr>
      <vt:lpstr>What’s special about ROS?</vt:lpstr>
      <vt:lpstr>PowerPoint Presentation</vt:lpstr>
      <vt:lpstr>Applications</vt:lpstr>
      <vt:lpstr>Applications</vt:lpstr>
      <vt:lpstr>Applications</vt:lpstr>
      <vt:lpstr>How about ROS2?</vt:lpstr>
      <vt:lpstr>ROS Fundamental Concepts</vt:lpstr>
      <vt:lpstr>What are ROS Nodes?</vt:lpstr>
      <vt:lpstr>PowerPoint Presentation</vt:lpstr>
      <vt:lpstr>ROS Topics &amp; Messages</vt:lpstr>
      <vt:lpstr>ROS Node &amp; Topic: Example</vt:lpstr>
      <vt:lpstr>ROS Topic &amp; Message: Example</vt:lpstr>
      <vt:lpstr>Standard ROS Messages (std_msgs)</vt:lpstr>
      <vt:lpstr>ROS Master (roscore)</vt:lpstr>
      <vt:lpstr>ROS Master</vt:lpstr>
      <vt:lpstr>Hands-on!</vt:lpstr>
      <vt:lpstr>What platform will we use?</vt:lpstr>
      <vt:lpstr>PowerPoint Presentation</vt:lpstr>
      <vt:lpstr>PowerPoint Presentation</vt:lpstr>
      <vt:lpstr>PowerPoint Presentation</vt:lpstr>
      <vt:lpstr>PowerPoint Presentation</vt:lpstr>
      <vt:lpstr>PowerPoint Presentation</vt:lpstr>
      <vt:lpstr>Hands-On! (things to be demoed)</vt:lpstr>
      <vt:lpstr>ROS Wiki &amp; Official Guides</vt:lpstr>
      <vt:lpstr>How to install normally?</vt:lpstr>
      <vt:lpstr>How to install normally?</vt:lpstr>
      <vt:lpstr>ConstructSim vs Local Installation (what we didn’t have to do today)</vt:lpstr>
      <vt:lpstr>Photo Session!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 Workshop</dc:title>
  <cp:lastModifiedBy>Andrian Huang</cp:lastModifiedBy>
  <cp:revision>188</cp:revision>
  <dcterms:modified xsi:type="dcterms:W3CDTF">2021-09-23T09:24:29Z</dcterms:modified>
</cp:coreProperties>
</file>